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82" r:id="rId2"/>
    <p:sldId id="281" r:id="rId3"/>
    <p:sldId id="276" r:id="rId4"/>
    <p:sldId id="278" r:id="rId5"/>
    <p:sldId id="280" r:id="rId6"/>
    <p:sldId id="279" r:id="rId7"/>
    <p:sldId id="283" r:id="rId8"/>
    <p:sldId id="277" r:id="rId9"/>
    <p:sldId id="284" r:id="rId10"/>
    <p:sldId id="286" r:id="rId11"/>
    <p:sldId id="287" r:id="rId12"/>
    <p:sldId id="288" r:id="rId13"/>
    <p:sldId id="289" r:id="rId14"/>
    <p:sldId id="299" r:id="rId15"/>
    <p:sldId id="292" r:id="rId16"/>
    <p:sldId id="300" r:id="rId17"/>
    <p:sldId id="290" r:id="rId18"/>
    <p:sldId id="294" r:id="rId19"/>
    <p:sldId id="295" r:id="rId20"/>
    <p:sldId id="296" r:id="rId21"/>
    <p:sldId id="297" r:id="rId22"/>
    <p:sldId id="29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73005-577D-C44A-8ECC-A1DB4B0191A4}" type="datetimeFigureOut">
              <a:rPr lang="en-US" smtClean="0"/>
              <a:t>2/18/14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37788-B05E-AB40-9C0D-5BD2320A0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37788-B05E-AB40-9C0D-5BD2320A0F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0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5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1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3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3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1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0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5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1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3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76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8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E80DB-BB02-D446-BE2D-6C6954F5C579}" type="datetimeFigureOut">
              <a:rPr lang="en-US" smtClean="0"/>
              <a:t>2/18/14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4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054" y="625231"/>
            <a:ext cx="3760177" cy="40273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3759" y="4958510"/>
            <a:ext cx="538911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Kyäni Opportunity Presentation </a:t>
            </a:r>
            <a:endParaRPr lang="en-US" sz="2800" b="1" dirty="0">
              <a:latin typeface="Helvetica Neue"/>
              <a:cs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04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8480" y="2494242"/>
            <a:ext cx="387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5 x 5 x 5 System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904914" y="34202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69943" y="3388328"/>
            <a:ext cx="748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386517" y="34202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605012" y="3420218"/>
            <a:ext cx="700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7771" y="3381630"/>
            <a:ext cx="773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125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9289" y="4509593"/>
            <a:ext cx="68707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Duplicate </a:t>
            </a:r>
            <a:r>
              <a:rPr lang="en-US" sz="2800" dirty="0" smtClean="0">
                <a:latin typeface="Helvetica Neue"/>
                <a:cs typeface="Helvetica Neue"/>
              </a:rPr>
              <a:t>it </a:t>
            </a:r>
            <a:r>
              <a:rPr lang="en-US" sz="2800" dirty="0">
                <a:latin typeface="Helvetica Neue"/>
                <a:cs typeface="Helvetica Neue"/>
              </a:rPr>
              <a:t>&amp; </a:t>
            </a:r>
            <a:r>
              <a:rPr lang="en-US" sz="2800" dirty="0" smtClean="0">
                <a:latin typeface="Helvetica Neue"/>
                <a:cs typeface="Helvetica Neue"/>
              </a:rPr>
              <a:t>you’ve reached Sapphire</a:t>
            </a:r>
            <a:endParaRPr lang="en-US" sz="2800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11220" y="3364176"/>
            <a:ext cx="336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= 155 distributors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3743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0" grpId="0"/>
      <p:bldP spid="11" grpId="0"/>
      <p:bldP spid="1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3662" y="2800180"/>
            <a:ext cx="33539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Jade 		</a:t>
            </a:r>
            <a:r>
              <a:rPr lang="en-US" dirty="0" smtClean="0">
                <a:latin typeface="Helvetica Neue"/>
                <a:cs typeface="Helvetica Neue"/>
              </a:rPr>
              <a:t>$255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Pearl 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756 </a:t>
            </a:r>
          </a:p>
          <a:p>
            <a:r>
              <a:rPr lang="en-US" dirty="0">
                <a:latin typeface="Helvetica Neue"/>
                <a:cs typeface="Helvetica Neue"/>
              </a:rPr>
              <a:t>Sapphire 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2,115 </a:t>
            </a:r>
          </a:p>
          <a:p>
            <a:r>
              <a:rPr lang="en-US" dirty="0">
                <a:latin typeface="Helvetica Neue"/>
                <a:cs typeface="Helvetica Neue"/>
              </a:rPr>
              <a:t>Ruby 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4,611 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Emerald</a:t>
            </a:r>
            <a:r>
              <a:rPr lang="en-US" dirty="0">
                <a:latin typeface="Helvetica Neue"/>
                <a:cs typeface="Helvetica Neue"/>
              </a:rPr>
              <a:t>		$9,010 </a:t>
            </a:r>
          </a:p>
          <a:p>
            <a:r>
              <a:rPr lang="en-US" dirty="0">
                <a:latin typeface="Helvetica Neue"/>
                <a:cs typeface="Helvetica Neue"/>
              </a:rPr>
              <a:t>Diamond 	$15,373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5708" y="2783900"/>
            <a:ext cx="3581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Blue Diamond 	$25,958</a:t>
            </a:r>
          </a:p>
          <a:p>
            <a:r>
              <a:rPr lang="en-US" dirty="0">
                <a:latin typeface="Helvetica Neue"/>
                <a:cs typeface="Helvetica Neue"/>
              </a:rPr>
              <a:t>Green Diamond 	$41,829</a:t>
            </a:r>
          </a:p>
          <a:p>
            <a:r>
              <a:rPr lang="en-US" dirty="0">
                <a:latin typeface="Helvetica Neue"/>
                <a:cs typeface="Helvetica Neue"/>
              </a:rPr>
              <a:t>Purple Diamond 	$75,718</a:t>
            </a:r>
          </a:p>
          <a:p>
            <a:r>
              <a:rPr lang="en-US" dirty="0">
                <a:latin typeface="Helvetica Neue"/>
                <a:cs typeface="Helvetica Neue"/>
              </a:rPr>
              <a:t>Red Diamond 	</a:t>
            </a:r>
            <a:r>
              <a:rPr lang="en-US" dirty="0" smtClean="0">
                <a:latin typeface="Helvetica Neue"/>
                <a:cs typeface="Helvetica Neue"/>
              </a:rPr>
              <a:t>$95,759</a:t>
            </a:r>
            <a:br>
              <a:rPr lang="en-US" dirty="0" smtClean="0">
                <a:latin typeface="Helvetica Neue"/>
                <a:cs typeface="Helvetica Neue"/>
              </a:rPr>
            </a:br>
            <a:endParaRPr lang="en-US" sz="2400" b="1" dirty="0">
              <a:latin typeface="Helvetica Neue"/>
              <a:cs typeface="Helvetica Neue"/>
            </a:endParaRPr>
          </a:p>
          <a:p>
            <a:r>
              <a:rPr lang="en-US" sz="2400" b="1" dirty="0" smtClean="0">
                <a:latin typeface="Helvetica Neue"/>
                <a:cs typeface="Helvetica Neue"/>
              </a:rPr>
              <a:t>Double </a:t>
            </a:r>
            <a:r>
              <a:rPr lang="en-US" sz="2400" b="1" dirty="0">
                <a:latin typeface="Helvetica Neue"/>
                <a:cs typeface="Helvetica Neue"/>
              </a:rPr>
              <a:t>Red Diamond</a:t>
            </a:r>
          </a:p>
          <a:p>
            <a:pPr algn="ctr"/>
            <a:r>
              <a:rPr lang="en-US" sz="2400" b="1" dirty="0">
                <a:latin typeface="Helvetica Neue"/>
                <a:cs typeface="Helvetica Neue"/>
              </a:rPr>
              <a:t>$</a:t>
            </a:r>
            <a:r>
              <a:rPr lang="en-US" sz="2400" b="1" dirty="0" smtClean="0">
                <a:latin typeface="Helvetica Neue"/>
                <a:cs typeface="Helvetica Neue"/>
              </a:rPr>
              <a:t>205,323!</a:t>
            </a:r>
            <a:endParaRPr lang="en-US" sz="2400" b="1" dirty="0">
              <a:latin typeface="Helvetica Neue"/>
              <a:cs typeface="Helvetica Neue"/>
            </a:endParaRPr>
          </a:p>
        </p:txBody>
      </p:sp>
      <p:pic>
        <p:nvPicPr>
          <p:cNvPr id="6" name="Picture 5" descr="mone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92" y="-94296"/>
            <a:ext cx="3289300" cy="2463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21294" y="1710541"/>
            <a:ext cx="5014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Average </a:t>
            </a:r>
            <a:r>
              <a:rPr lang="en-US" sz="2800" b="1" u="sng" dirty="0" smtClean="0">
                <a:latin typeface="Helvetica Neue"/>
                <a:cs typeface="Helvetica Neue"/>
              </a:rPr>
              <a:t>Monthly</a:t>
            </a:r>
            <a:r>
              <a:rPr lang="en-US" sz="2800" b="1" dirty="0" smtClean="0">
                <a:latin typeface="Helvetica Neue"/>
                <a:cs typeface="Helvetica Neue"/>
              </a:rPr>
              <a:t> Income</a:t>
            </a:r>
            <a:endParaRPr lang="en-US" sz="2800" b="1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42071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3201" y="2308393"/>
            <a:ext cx="47215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Helvetica Neue"/>
                <a:cs typeface="Helvetica Neue"/>
              </a:rPr>
              <a:t>Residual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378" y="3304865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 </a:t>
            </a:r>
            <a:r>
              <a:rPr lang="en-US" sz="4000" b="1" u="sng" dirty="0" smtClean="0">
                <a:latin typeface="Helvetica Neue"/>
                <a:cs typeface="Helvetica Neue"/>
              </a:rPr>
              <a:t>      </a:t>
            </a:r>
            <a:r>
              <a:rPr lang="en-US" sz="4000" u="sng" dirty="0" smtClean="0">
                <a:latin typeface="Helvetica Neue"/>
                <a:cs typeface="Helvetica Neue"/>
              </a:rPr>
              <a:t>  </a:t>
            </a:r>
            <a:r>
              <a:rPr lang="en-US" sz="4000" dirty="0" smtClean="0">
                <a:latin typeface="Helvetica Neue"/>
                <a:cs typeface="Helvetica Neue"/>
              </a:rPr>
              <a:t> x </a:t>
            </a:r>
            <a:r>
              <a:rPr lang="en-US" sz="4000" b="1" u="sng" dirty="0" smtClean="0">
                <a:latin typeface="Helvetica Neue"/>
                <a:cs typeface="Helvetica Neue"/>
              </a:rPr>
              <a:t>    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4000" dirty="0" smtClean="0">
                <a:latin typeface="Helvetica Neue"/>
                <a:cs typeface="Helvetica Neue"/>
              </a:rPr>
              <a:t>x 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</a:t>
            </a:r>
            <a:r>
              <a:rPr lang="en-US" sz="4000" dirty="0" smtClean="0">
                <a:latin typeface="Helvetica Neue"/>
                <a:cs typeface="Helvetica Neue"/>
              </a:rPr>
              <a:t> =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    </a:t>
            </a:r>
            <a:r>
              <a:rPr lang="en-US" sz="4000" dirty="0" smtClean="0">
                <a:latin typeface="Helvetica Neue"/>
                <a:cs typeface="Helvetica Neue"/>
              </a:rPr>
              <a:t> </a:t>
            </a:r>
            <a:endParaRPr lang="en-US" sz="4000" b="1" u="sng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# of                 Average                     Monthly 	Distributors    Customers           Payout                     Residual 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4105" y="3304865"/>
            <a:ext cx="12519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090" y="3304865"/>
            <a:ext cx="751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5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76278" y="3304865"/>
            <a:ext cx="13771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10% 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8011" y="3304865"/>
            <a:ext cx="1967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 $</a:t>
            </a:r>
            <a:r>
              <a:rPr lang="en-US" sz="3800" dirty="0" smtClean="0">
                <a:latin typeface="Helvetica Neue"/>
                <a:cs typeface="Helvetica Neue"/>
              </a:rPr>
              <a:t>3,750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59960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1852" y="2779769"/>
            <a:ext cx="52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539879" y="2779769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72546" y="1481491"/>
            <a:ext cx="473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5 x 5 x 5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98169" y="2779769"/>
            <a:ext cx="61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754142" y="27511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49616" y="2751118"/>
            <a:ext cx="87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1</a:t>
            </a:r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870719" y="2789706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00186" y="3414579"/>
            <a:ext cx="1139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625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539879" y="3427801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53561" y="3397111"/>
            <a:ext cx="1449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3,125</a:t>
            </a:r>
            <a:endParaRPr lang="en-US" sz="2800" dirty="0" smtClean="0">
              <a:latin typeface="Helvetica Neue"/>
              <a:cs typeface="Helvetica Neue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4754142" y="3427801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72096" y="3427801"/>
            <a:ext cx="135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15,625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25815" y="4484523"/>
            <a:ext cx="605665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Helvetica Neue"/>
              <a:cs typeface="Helvetica Neue"/>
            </a:endParaRPr>
          </a:p>
          <a:p>
            <a:r>
              <a:rPr lang="en-US" sz="2800" dirty="0" smtClean="0">
                <a:latin typeface="Helvetica Neue"/>
                <a:cs typeface="Helvetica Neue"/>
              </a:rPr>
              <a:t>97,530 </a:t>
            </a:r>
            <a:r>
              <a:rPr lang="en-US" sz="2800" dirty="0">
                <a:latin typeface="Helvetica Neue"/>
                <a:cs typeface="Helvetica Neue"/>
              </a:rPr>
              <a:t>Distributors </a:t>
            </a:r>
            <a:r>
              <a:rPr lang="en-US" sz="2800" dirty="0" smtClean="0">
                <a:latin typeface="Helvetica Neue"/>
                <a:cs typeface="Helvetica Neue"/>
              </a:rPr>
              <a:t>In Your Team</a:t>
            </a:r>
            <a:endParaRPr lang="en-US" sz="2800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>
            <a:off x="6870719" y="3550959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272546" y="4116970"/>
            <a:ext cx="130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78,125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754142" y="4116970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3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8" grpId="0"/>
      <p:bldP spid="19" grpId="0" animBg="1"/>
      <p:bldP spid="2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3201" y="2308393"/>
            <a:ext cx="47215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Helvetica Neue"/>
                <a:cs typeface="Helvetica Neue"/>
              </a:rPr>
              <a:t>Residual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378" y="3304865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 </a:t>
            </a:r>
            <a:r>
              <a:rPr lang="en-US" sz="4000" b="1" u="sng" dirty="0" smtClean="0">
                <a:latin typeface="Helvetica Neue"/>
                <a:cs typeface="Helvetica Neue"/>
              </a:rPr>
              <a:t>      </a:t>
            </a:r>
            <a:r>
              <a:rPr lang="en-US" sz="4000" u="sng" dirty="0" smtClean="0">
                <a:latin typeface="Helvetica Neue"/>
                <a:cs typeface="Helvetica Neue"/>
              </a:rPr>
              <a:t>  </a:t>
            </a:r>
            <a:r>
              <a:rPr lang="en-US" sz="4000" dirty="0" smtClean="0">
                <a:latin typeface="Helvetica Neue"/>
                <a:cs typeface="Helvetica Neue"/>
              </a:rPr>
              <a:t> x </a:t>
            </a:r>
            <a:r>
              <a:rPr lang="en-US" sz="4000" b="1" u="sng" dirty="0" smtClean="0">
                <a:latin typeface="Helvetica Neue"/>
                <a:cs typeface="Helvetica Neue"/>
              </a:rPr>
              <a:t>    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4000" dirty="0" smtClean="0">
                <a:latin typeface="Helvetica Neue"/>
                <a:cs typeface="Helvetica Neue"/>
              </a:rPr>
              <a:t>x 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</a:t>
            </a:r>
            <a:r>
              <a:rPr lang="en-US" sz="4000" dirty="0" smtClean="0">
                <a:latin typeface="Helvetica Neue"/>
                <a:cs typeface="Helvetica Neue"/>
              </a:rPr>
              <a:t> =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    </a:t>
            </a:r>
            <a:r>
              <a:rPr lang="en-US" sz="4000" dirty="0" smtClean="0">
                <a:latin typeface="Helvetica Neue"/>
                <a:cs typeface="Helvetica Neue"/>
              </a:rPr>
              <a:t> </a:t>
            </a:r>
            <a:endParaRPr lang="en-US" sz="4000" b="1" u="sng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# of                 Average                     Monthly 	Distributors    Customers           Payout                     Residual 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8906" y="3304865"/>
            <a:ext cx="12519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090" y="3304865"/>
            <a:ext cx="751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5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76278" y="3304865"/>
            <a:ext cx="13771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10% 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8011" y="3304865"/>
            <a:ext cx="248961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$30,000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4584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9129" y="2280374"/>
            <a:ext cx="59202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Helvetica Neue"/>
                <a:cs typeface="Helvetica Neue"/>
              </a:rPr>
              <a:t>Generation Check Match</a:t>
            </a:r>
            <a:endParaRPr lang="en-US" sz="3800" b="1" dirty="0">
              <a:latin typeface="Helvetica Neue"/>
              <a:cs typeface="Helvetica Neu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033" y="3154361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3800" b="1" dirty="0">
                <a:latin typeface="Helvetica Neue"/>
                <a:cs typeface="Helvetica Neue"/>
              </a:rPr>
              <a:t> </a:t>
            </a:r>
            <a:r>
              <a:rPr lang="en-US" sz="3800" b="1" dirty="0" smtClean="0">
                <a:latin typeface="Helvetica Neue"/>
                <a:cs typeface="Helvetica Neue"/>
              </a:rPr>
              <a:t> ____</a:t>
            </a:r>
            <a:r>
              <a:rPr lang="en-US" sz="3800" dirty="0" smtClean="0">
                <a:latin typeface="Helvetica Neue"/>
                <a:cs typeface="Helvetica Neue"/>
              </a:rPr>
              <a:t> x </a:t>
            </a:r>
            <a:r>
              <a:rPr lang="en-US" sz="3800" b="1" dirty="0" smtClean="0">
                <a:latin typeface="Helvetica Neue"/>
                <a:cs typeface="Helvetica Neue"/>
              </a:rPr>
              <a:t>______ </a:t>
            </a:r>
            <a:r>
              <a:rPr lang="en-US" sz="3800" dirty="0" smtClean="0">
                <a:latin typeface="Helvetica Neue"/>
                <a:cs typeface="Helvetica Neue"/>
              </a:rPr>
              <a:t>x </a:t>
            </a:r>
            <a:r>
              <a:rPr lang="en-US" sz="3800" b="1" dirty="0" smtClean="0">
                <a:latin typeface="Helvetica Neue"/>
                <a:cs typeface="Helvetica Neue"/>
              </a:rPr>
              <a:t>_____ </a:t>
            </a:r>
            <a:r>
              <a:rPr lang="en-US" sz="3800" dirty="0" smtClean="0">
                <a:latin typeface="Helvetica Neue"/>
                <a:cs typeface="Helvetica Neue"/>
              </a:rPr>
              <a:t>= </a:t>
            </a:r>
            <a:r>
              <a:rPr lang="en-US" sz="3800" b="1" dirty="0" smtClean="0">
                <a:latin typeface="Helvetica Neue"/>
                <a:cs typeface="Helvetica Neue"/>
              </a:rPr>
              <a:t>_______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   Downline              % Match </a:t>
            </a:r>
            <a:r>
              <a:rPr lang="en-US" dirty="0">
                <a:latin typeface="Helvetica Neue"/>
                <a:cs typeface="Helvetica Neue"/>
              </a:rPr>
              <a:t> </a:t>
            </a:r>
            <a:r>
              <a:rPr lang="en-US" dirty="0" smtClean="0">
                <a:latin typeface="Helvetica Neue"/>
                <a:cs typeface="Helvetica Neue"/>
              </a:rPr>
              <a:t>                Monthly 	Distributors           Paycheck                                              Residual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4677" y="3154361"/>
            <a:ext cx="84062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8208" y="3154361"/>
            <a:ext cx="17885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$1,000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278" y="3124571"/>
            <a:ext cx="15918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15%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06294" y="3124571"/>
            <a:ext cx="19119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$1,150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52888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9129" y="2280374"/>
            <a:ext cx="59202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Helvetica Neue"/>
                <a:cs typeface="Helvetica Neue"/>
              </a:rPr>
              <a:t>Generation Check Match</a:t>
            </a:r>
            <a:endParaRPr lang="en-US" sz="3800" b="1" dirty="0">
              <a:latin typeface="Helvetica Neue"/>
              <a:cs typeface="Helvetica Neu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033" y="3154361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3800" b="1" dirty="0">
                <a:latin typeface="Helvetica Neue"/>
                <a:cs typeface="Helvetica Neue"/>
              </a:rPr>
              <a:t> </a:t>
            </a:r>
            <a:r>
              <a:rPr lang="en-US" sz="3800" b="1" dirty="0" smtClean="0">
                <a:latin typeface="Helvetica Neue"/>
                <a:cs typeface="Helvetica Neue"/>
              </a:rPr>
              <a:t> ___</a:t>
            </a:r>
            <a:r>
              <a:rPr lang="en-US" sz="3800" dirty="0" smtClean="0">
                <a:latin typeface="Helvetica Neue"/>
                <a:cs typeface="Helvetica Neue"/>
              </a:rPr>
              <a:t> x </a:t>
            </a:r>
            <a:r>
              <a:rPr lang="en-US" sz="3800" b="1" dirty="0" smtClean="0">
                <a:latin typeface="Helvetica Neue"/>
                <a:cs typeface="Helvetica Neue"/>
              </a:rPr>
              <a:t>________ </a:t>
            </a:r>
            <a:r>
              <a:rPr lang="en-US" sz="3800" dirty="0" smtClean="0">
                <a:latin typeface="Helvetica Neue"/>
                <a:cs typeface="Helvetica Neue"/>
              </a:rPr>
              <a:t>x </a:t>
            </a:r>
            <a:r>
              <a:rPr lang="en-US" sz="3800" b="1" dirty="0" smtClean="0">
                <a:latin typeface="Helvetica Neue"/>
                <a:cs typeface="Helvetica Neue"/>
              </a:rPr>
              <a:t>____ </a:t>
            </a:r>
            <a:r>
              <a:rPr lang="en-US" sz="3800" dirty="0" smtClean="0">
                <a:latin typeface="Helvetica Neue"/>
                <a:cs typeface="Helvetica Neue"/>
              </a:rPr>
              <a:t>= </a:t>
            </a:r>
            <a:r>
              <a:rPr lang="en-US" sz="3800" b="1" dirty="0" smtClean="0">
                <a:latin typeface="Helvetica Neue"/>
                <a:cs typeface="Helvetica Neue"/>
              </a:rPr>
              <a:t>_______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   Downline              % Match </a:t>
            </a:r>
            <a:r>
              <a:rPr lang="en-US" dirty="0">
                <a:latin typeface="Helvetica Neue"/>
                <a:cs typeface="Helvetica Neue"/>
              </a:rPr>
              <a:t> </a:t>
            </a:r>
            <a:r>
              <a:rPr lang="en-US" dirty="0" smtClean="0">
                <a:latin typeface="Helvetica Neue"/>
                <a:cs typeface="Helvetica Neue"/>
              </a:rPr>
              <a:t>                Monthly 	Distributors           Paycheck                                              Residual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4677" y="3154361"/>
            <a:ext cx="84062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7812" y="3154433"/>
            <a:ext cx="196741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$10,000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278" y="3124571"/>
            <a:ext cx="15918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15%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1095" y="3124571"/>
            <a:ext cx="22356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$11,150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62451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53857" y="169200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Rank Bonus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9539" y="2588540"/>
            <a:ext cx="602409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Emerald 			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5,000 Bonus</a:t>
            </a:r>
            <a:br>
              <a:rPr lang="en-US" dirty="0">
                <a:latin typeface="Helvetica Neue"/>
                <a:cs typeface="Helvetica Neue"/>
              </a:rPr>
            </a:b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Blue Diamond 	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25,000 Bonus</a:t>
            </a:r>
            <a:br>
              <a:rPr lang="en-US" dirty="0">
                <a:latin typeface="Helvetica Neue"/>
                <a:cs typeface="Helvetica Neue"/>
              </a:rPr>
            </a:b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Purple Diamond 				$100,000 Bonus 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Double Red Diamond 		</a:t>
            </a:r>
            <a:r>
              <a:rPr lang="en-US" dirty="0" smtClean="0">
                <a:latin typeface="Helvetica Neue"/>
                <a:cs typeface="Helvetica Neue"/>
              </a:rPr>
              <a:t>	$</a:t>
            </a:r>
            <a:r>
              <a:rPr lang="en-US" dirty="0">
                <a:latin typeface="Helvetica Neue"/>
                <a:cs typeface="Helvetica Neue"/>
              </a:rPr>
              <a:t>500,000 Bonus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Double Black Diamond 		$1,000,000 Bonus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627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6670" y="169200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Kyäni Car Program</a:t>
            </a:r>
            <a:endParaRPr lang="en-US" sz="2800" b="1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8538" y="2637379"/>
            <a:ext cx="6431124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Sapphire 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500/</a:t>
            </a:r>
            <a:r>
              <a:rPr lang="en-US" dirty="0" smtClean="0">
                <a:latin typeface="Helvetica Neue"/>
                <a:cs typeface="Helvetica Neue"/>
              </a:rPr>
              <a:t>month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Diamond			$</a:t>
            </a:r>
            <a:r>
              <a:rPr lang="en-US" dirty="0" smtClean="0">
                <a:latin typeface="Helvetica Neue"/>
                <a:cs typeface="Helvetica Neue"/>
              </a:rPr>
              <a:t>1,200/month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Green </a:t>
            </a:r>
            <a:r>
              <a:rPr lang="en-US" dirty="0" smtClean="0">
                <a:latin typeface="Helvetica Neue"/>
                <a:cs typeface="Helvetica Neue"/>
              </a:rPr>
              <a:t>Diamond</a:t>
            </a:r>
            <a:r>
              <a:rPr lang="en-US" dirty="0">
                <a:latin typeface="Helvetica Neue"/>
                <a:cs typeface="Helvetica Neue"/>
              </a:rPr>
              <a:t>	</a:t>
            </a:r>
            <a:r>
              <a:rPr lang="en-US" dirty="0" smtClean="0">
                <a:latin typeface="Helvetica Neue"/>
                <a:cs typeface="Helvetica Neue"/>
              </a:rPr>
              <a:t>	$2,500/month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Red </a:t>
            </a:r>
            <a:r>
              <a:rPr lang="en-US" dirty="0" smtClean="0">
                <a:latin typeface="Helvetica Neue"/>
                <a:cs typeface="Helvetica Neue"/>
              </a:rPr>
              <a:t>Diamond</a:t>
            </a:r>
            <a:r>
              <a:rPr lang="en-US" dirty="0">
                <a:latin typeface="Helvetica Neue"/>
                <a:cs typeface="Helvetica Neue"/>
              </a:rPr>
              <a:t>		$</a:t>
            </a:r>
            <a:r>
              <a:rPr lang="en-US" dirty="0" smtClean="0">
                <a:latin typeface="Helvetica Neue"/>
                <a:cs typeface="Helvetica Neue"/>
              </a:rPr>
              <a:t>5,000/month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Black Diamond	</a:t>
            </a:r>
            <a:r>
              <a:rPr lang="en-US" dirty="0" smtClean="0">
                <a:latin typeface="Helvetica Neue"/>
                <a:cs typeface="Helvetica Neue"/>
              </a:rPr>
              <a:t>	$</a:t>
            </a:r>
            <a:r>
              <a:rPr lang="en-US" dirty="0">
                <a:latin typeface="Helvetica Neue"/>
                <a:cs typeface="Helvetica Neue"/>
              </a:rPr>
              <a:t>10,000</a:t>
            </a:r>
            <a:r>
              <a:rPr lang="en-US" dirty="0" smtClean="0">
                <a:latin typeface="Helvetica Neue"/>
                <a:cs typeface="Helvetica Neue"/>
              </a:rPr>
              <a:t>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pic>
        <p:nvPicPr>
          <p:cNvPr id="6" name="Picture 5" descr="Aud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74" y="2930421"/>
            <a:ext cx="2574064" cy="193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86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93452" y="124454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Reward Trips </a:t>
            </a:r>
            <a:endParaRPr lang="en-US" sz="2800" b="1" dirty="0">
              <a:latin typeface="Helvetica Neue"/>
              <a:cs typeface="Helvetica Neue"/>
            </a:endParaRPr>
          </a:p>
        </p:txBody>
      </p:sp>
      <p:pic>
        <p:nvPicPr>
          <p:cNvPr id="4" name="Picture 3" descr="GVOY (51 of 8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14" y="2700835"/>
            <a:ext cx="6235748" cy="41571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6726" y="1987244"/>
            <a:ext cx="5470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"/>
                <a:cs typeface="Helvetica Neue"/>
              </a:rPr>
              <a:t>GVOY Cruise to the </a:t>
            </a:r>
            <a:r>
              <a:rPr lang="en-US" dirty="0" smtClean="0">
                <a:latin typeface="Helvetica Neue"/>
                <a:cs typeface="Helvetica Neue"/>
              </a:rPr>
              <a:t>Caribbean</a:t>
            </a:r>
            <a:endParaRPr lang="en-US" dirty="0">
              <a:latin typeface="Helvetica Neue"/>
              <a:cs typeface="Helvetica Neue"/>
            </a:endParaRPr>
          </a:p>
          <a:p>
            <a:pPr algn="ctr"/>
            <a:endParaRPr lang="en-US" dirty="0">
              <a:latin typeface="Helvetica Neue"/>
              <a:cs typeface="Helvetica Neue"/>
            </a:endParaRPr>
          </a:p>
          <a:p>
            <a:pPr algn="ctr"/>
            <a:r>
              <a:rPr lang="en-US" dirty="0" smtClean="0">
                <a:latin typeface="Helvetica Neue"/>
                <a:cs typeface="Helvetica Neue"/>
              </a:rPr>
              <a:t>Kyäni Presidential </a:t>
            </a:r>
            <a:r>
              <a:rPr lang="en-US" dirty="0">
                <a:latin typeface="Helvetica Neue"/>
                <a:cs typeface="Helvetica Neue"/>
              </a:rPr>
              <a:t>Trip to Australia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49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3605" y="3100684"/>
            <a:ext cx="55356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Launched in 2007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Founders with incredible experience and vision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Unparalleled financial backing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Operating in over 40 countries </a:t>
            </a:r>
          </a:p>
          <a:p>
            <a:endParaRPr lang="en-US" dirty="0"/>
          </a:p>
        </p:txBody>
      </p:sp>
      <p:pic>
        <p:nvPicPr>
          <p:cNvPr id="6" name="Picture 5" descr="Logo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48" y="1370470"/>
            <a:ext cx="3041116" cy="17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92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30833" y="17569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Starter Kit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74762" y="1346736"/>
            <a:ext cx="275154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$499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1</a:t>
            </a:r>
            <a:r>
              <a:rPr lang="en-US" dirty="0">
                <a:latin typeface="Helvetica Neue"/>
                <a:cs typeface="Helvetica Neue"/>
              </a:rPr>
              <a:t>- Distributor Kit</a:t>
            </a:r>
          </a:p>
          <a:p>
            <a:r>
              <a:rPr lang="en-US" dirty="0">
                <a:latin typeface="Helvetica Neue"/>
                <a:cs typeface="Helvetica Neue"/>
              </a:rPr>
              <a:t>1- Sunrise </a:t>
            </a:r>
            <a:r>
              <a:rPr lang="en-US" dirty="0" smtClean="0">
                <a:latin typeface="Helvetica Neue"/>
                <a:cs typeface="Helvetica Neue"/>
              </a:rPr>
              <a:t>30oz. </a:t>
            </a:r>
            <a:r>
              <a:rPr lang="en-US" dirty="0">
                <a:latin typeface="Helvetica Neue"/>
                <a:cs typeface="Helvetica Neue"/>
              </a:rPr>
              <a:t>Bottle</a:t>
            </a:r>
          </a:p>
          <a:p>
            <a:r>
              <a:rPr lang="en-US" dirty="0">
                <a:latin typeface="Helvetica Neue"/>
                <a:cs typeface="Helvetica Neue"/>
              </a:rPr>
              <a:t>1- Sunrise 30 Pack</a:t>
            </a:r>
          </a:p>
          <a:p>
            <a:r>
              <a:rPr lang="en-US" dirty="0">
                <a:latin typeface="Helvetica Neue"/>
                <a:cs typeface="Helvetica Neue"/>
              </a:rPr>
              <a:t>1- Sunset 90ct</a:t>
            </a:r>
          </a:p>
          <a:p>
            <a:r>
              <a:rPr lang="en-US" dirty="0">
                <a:latin typeface="Helvetica Neue"/>
                <a:cs typeface="Helvetica Neue"/>
              </a:rPr>
              <a:t>1- Nitro FX 56ml</a:t>
            </a:r>
          </a:p>
          <a:p>
            <a:r>
              <a:rPr lang="en-US" dirty="0">
                <a:latin typeface="Helvetica Neue"/>
                <a:cs typeface="Helvetica Neue"/>
              </a:rPr>
              <a:t>1- Nitro FX 8 Pack</a:t>
            </a:r>
          </a:p>
          <a:p>
            <a:r>
              <a:rPr lang="en-US" dirty="0">
                <a:latin typeface="Helvetica Neue"/>
                <a:cs typeface="Helvetica Neue"/>
              </a:rPr>
              <a:t>1- 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8 Pack</a:t>
            </a:r>
          </a:p>
          <a:p>
            <a:r>
              <a:rPr lang="en-US" dirty="0">
                <a:latin typeface="Helvetica Neue"/>
                <a:cs typeface="Helvetica Neue"/>
              </a:rPr>
              <a:t>5- 7 Day Trial Packs</a:t>
            </a:r>
          </a:p>
          <a:p>
            <a:r>
              <a:rPr lang="en-US" dirty="0">
                <a:latin typeface="Helvetica Neue"/>
                <a:cs typeface="Helvetica Neue"/>
              </a:rPr>
              <a:t>1- 25 Pack - Sunrise, Sunset and Nitro FX Brochures</a:t>
            </a:r>
          </a:p>
          <a:p>
            <a:r>
              <a:rPr lang="en-US" dirty="0">
                <a:latin typeface="Helvetica Neue"/>
                <a:cs typeface="Helvetica Neue"/>
              </a:rPr>
              <a:t>1 Year Free </a:t>
            </a:r>
            <a:r>
              <a:rPr lang="en-US" dirty="0" err="1">
                <a:latin typeface="Helvetica Neue"/>
                <a:cs typeface="Helvetica Neue"/>
              </a:rPr>
              <a:t>Webtools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6306" y="1332713"/>
            <a:ext cx="32074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Helvetica Neue"/>
                <a:cs typeface="Helvetica Neue"/>
              </a:rPr>
              <a:t>         $</a:t>
            </a:r>
            <a:r>
              <a:rPr lang="en-US" sz="2400" b="1" dirty="0">
                <a:latin typeface="Helvetica Neue"/>
                <a:cs typeface="Helvetica Neue"/>
              </a:rPr>
              <a:t>999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1</a:t>
            </a:r>
            <a:r>
              <a:rPr lang="en-US" dirty="0">
                <a:latin typeface="Helvetica Neue"/>
                <a:cs typeface="Helvetica Neue"/>
              </a:rPr>
              <a:t>- Distributor Kit</a:t>
            </a:r>
          </a:p>
          <a:p>
            <a:r>
              <a:rPr lang="en-US" dirty="0">
                <a:latin typeface="Helvetica Neue"/>
                <a:cs typeface="Helvetica Neue"/>
              </a:rPr>
              <a:t>2- Sunrise </a:t>
            </a:r>
            <a:r>
              <a:rPr lang="en-US" dirty="0" smtClean="0">
                <a:latin typeface="Helvetica Neue"/>
                <a:cs typeface="Helvetica Neue"/>
              </a:rPr>
              <a:t>30oz. </a:t>
            </a:r>
            <a:r>
              <a:rPr lang="en-US" dirty="0">
                <a:latin typeface="Helvetica Neue"/>
                <a:cs typeface="Helvetica Neue"/>
              </a:rPr>
              <a:t>Bottle</a:t>
            </a:r>
          </a:p>
          <a:p>
            <a:r>
              <a:rPr lang="en-US" dirty="0">
                <a:latin typeface="Helvetica Neue"/>
                <a:cs typeface="Helvetica Neue"/>
              </a:rPr>
              <a:t>2- Sunrise 30 1oz. Packets</a:t>
            </a:r>
          </a:p>
          <a:p>
            <a:r>
              <a:rPr lang="en-US" dirty="0">
                <a:latin typeface="Helvetica Neue"/>
                <a:cs typeface="Helvetica Neue"/>
              </a:rPr>
              <a:t>2- Sunset 90ct</a:t>
            </a:r>
          </a:p>
          <a:p>
            <a:r>
              <a:rPr lang="en-US" dirty="0">
                <a:latin typeface="Helvetica Neue"/>
                <a:cs typeface="Helvetica Neue"/>
              </a:rPr>
              <a:t>2- Nitro FX 56ml</a:t>
            </a:r>
          </a:p>
          <a:p>
            <a:r>
              <a:rPr lang="en-US" dirty="0">
                <a:latin typeface="Helvetica Neue"/>
                <a:cs typeface="Helvetica Neue"/>
              </a:rPr>
              <a:t>2- Nitro FX 8 </a:t>
            </a:r>
            <a:r>
              <a:rPr lang="en-US" dirty="0" smtClean="0">
                <a:latin typeface="Helvetica Neue"/>
                <a:cs typeface="Helvetica Neue"/>
              </a:rPr>
              <a:t>Pack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2-Nitro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56ml.</a:t>
            </a:r>
          </a:p>
          <a:p>
            <a:r>
              <a:rPr lang="en-US" dirty="0">
                <a:latin typeface="Helvetica Neue"/>
                <a:cs typeface="Helvetica Neue"/>
              </a:rPr>
              <a:t>2-Nitro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8 </a:t>
            </a:r>
            <a:r>
              <a:rPr lang="en-US" dirty="0" err="1">
                <a:latin typeface="Helvetica Neue"/>
                <a:cs typeface="Helvetica Neue"/>
              </a:rPr>
              <a:t>Pk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15- 7 Day Trial </a:t>
            </a:r>
            <a:r>
              <a:rPr lang="en-US" dirty="0" err="1">
                <a:latin typeface="Helvetica Neue"/>
                <a:cs typeface="Helvetica Neue"/>
              </a:rPr>
              <a:t>Pks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1- 25 Pack of </a:t>
            </a:r>
            <a:r>
              <a:rPr lang="en-US" dirty="0" smtClean="0">
                <a:latin typeface="Helvetica Neue"/>
                <a:cs typeface="Helvetica Neue"/>
              </a:rPr>
              <a:t>Sunrise</a:t>
            </a:r>
            <a:r>
              <a:rPr lang="en-US" dirty="0">
                <a:latin typeface="Helvetica Neue"/>
                <a:cs typeface="Helvetica Neue"/>
              </a:rPr>
              <a:t>, </a:t>
            </a:r>
            <a:r>
              <a:rPr lang="en-US" dirty="0" smtClean="0">
                <a:latin typeface="Helvetica Neue"/>
                <a:cs typeface="Helvetica Neue"/>
              </a:rPr>
              <a:t>Sunset, Nitro </a:t>
            </a:r>
            <a:r>
              <a:rPr lang="en-US" dirty="0">
                <a:latin typeface="Helvetica Neue"/>
                <a:cs typeface="Helvetica Neue"/>
              </a:rPr>
              <a:t>FX, </a:t>
            </a:r>
            <a:r>
              <a:rPr lang="en-US" dirty="0" smtClean="0">
                <a:latin typeface="Helvetica Neue"/>
                <a:cs typeface="Helvetica Neue"/>
              </a:rPr>
              <a:t>&amp; Health </a:t>
            </a:r>
            <a:r>
              <a:rPr lang="en-US" dirty="0">
                <a:latin typeface="Helvetica Neue"/>
                <a:cs typeface="Helvetica Neue"/>
              </a:rPr>
              <a:t>Triangle Brochures</a:t>
            </a:r>
          </a:p>
          <a:p>
            <a:r>
              <a:rPr lang="en-US" dirty="0">
                <a:latin typeface="Helvetica Neue"/>
                <a:cs typeface="Helvetica Neue"/>
              </a:rPr>
              <a:t>1 </a:t>
            </a:r>
            <a:r>
              <a:rPr lang="en-US" dirty="0" smtClean="0">
                <a:latin typeface="Helvetica Neue"/>
                <a:cs typeface="Helvetica Neue"/>
              </a:rPr>
              <a:t>Year Free </a:t>
            </a:r>
            <a:r>
              <a:rPr lang="en-US" dirty="0" err="1">
                <a:latin typeface="Helvetica Neue"/>
                <a:cs typeface="Helvetica Neue"/>
              </a:rPr>
              <a:t>Webtools</a:t>
            </a:r>
            <a:endParaRPr lang="en-US" b="1" dirty="0">
              <a:latin typeface="Helvetica Neue"/>
              <a:cs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516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36767" y="117481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Support &amp; Training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0415" y="1947684"/>
            <a:ext cx="6024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Weekly Conference </a:t>
            </a:r>
            <a:r>
              <a:rPr lang="en-US" dirty="0" smtClean="0">
                <a:latin typeface="Helvetica Neue"/>
                <a:cs typeface="Helvetica Neue"/>
              </a:rPr>
              <a:t>Calls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Saturday </a:t>
            </a:r>
            <a:r>
              <a:rPr lang="en-US" dirty="0" smtClean="0">
                <a:latin typeface="Helvetica Neue"/>
                <a:cs typeface="Helvetica Neue"/>
              </a:rPr>
              <a:t>Trainings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Helvetica Neue"/>
                <a:cs typeface="Helvetica Neue"/>
              </a:rPr>
              <a:t>John C. Maxwell </a:t>
            </a:r>
            <a:r>
              <a:rPr lang="en-US" dirty="0">
                <a:latin typeface="Helvetica Neue"/>
                <a:cs typeface="Helvetica Neue"/>
              </a:rPr>
              <a:t>Event March 15</a:t>
            </a:r>
            <a:r>
              <a:rPr lang="en-US" baseline="30000" dirty="0">
                <a:latin typeface="Helvetica Neue"/>
                <a:cs typeface="Helvetica Neue"/>
              </a:rPr>
              <a:t>th</a:t>
            </a:r>
            <a:r>
              <a:rPr lang="en-US" dirty="0">
                <a:latin typeface="Helvetica Neue"/>
                <a:cs typeface="Helvetica Neue"/>
              </a:rPr>
              <a:t> in L.A</a:t>
            </a:r>
            <a:r>
              <a:rPr lang="en-US" dirty="0" smtClean="0">
                <a:latin typeface="Helvetica Neue"/>
                <a:cs typeface="Helvetica Neue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National Event Sept 5-6 in Las Vegas</a:t>
            </a:r>
          </a:p>
          <a:p>
            <a:endParaRPr lang="en-US" dirty="0"/>
          </a:p>
        </p:txBody>
      </p:sp>
      <p:pic>
        <p:nvPicPr>
          <p:cNvPr id="6" name="Picture 5" descr="Leader P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0789"/>
            <a:ext cx="9144000" cy="185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76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0542" y="227921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58480" y="2751341"/>
            <a:ext cx="60240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Kyani Social in your </a:t>
            </a:r>
            <a:r>
              <a:rPr lang="en-US" dirty="0" smtClean="0">
                <a:latin typeface="Helvetica Neue"/>
                <a:cs typeface="Helvetica Neue"/>
              </a:rPr>
              <a:t>Back Office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 err="1" smtClean="0">
                <a:latin typeface="Helvetica Neue"/>
                <a:cs typeface="Helvetica Neue"/>
              </a:rPr>
              <a:t>www.kyani.net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 err="1" smtClean="0">
                <a:latin typeface="Helvetica Neue"/>
                <a:cs typeface="Helvetica Neue"/>
              </a:rPr>
              <a:t>www.greatestversionofyou.com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www.kyaniscience.com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2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7" name="Picture 6" descr="Growth Chart 1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27" y="1757272"/>
            <a:ext cx="7246532" cy="377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1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86225" y="1721539"/>
            <a:ext cx="4341717" cy="4001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latin typeface="Helvetica Neue"/>
              <a:cs typeface="Helvetica Neue"/>
            </a:endParaRPr>
          </a:p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 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• </a:t>
            </a:r>
            <a:r>
              <a:rPr lang="en-US" dirty="0">
                <a:latin typeface="Helvetica Neue"/>
                <a:cs typeface="Helvetica Neue"/>
              </a:rPr>
              <a:t>The Health and Wellness Industry generates $500 </a:t>
            </a:r>
            <a:r>
              <a:rPr lang="en-US" dirty="0" smtClean="0">
                <a:latin typeface="Helvetica Neue"/>
                <a:cs typeface="Helvetica Neue"/>
              </a:rPr>
              <a:t>Billion / year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• The Direct Sales Industry generates $120 </a:t>
            </a:r>
            <a:r>
              <a:rPr lang="en-US" dirty="0" smtClean="0">
                <a:latin typeface="Helvetica Neue"/>
                <a:cs typeface="Helvetica Neue"/>
              </a:rPr>
              <a:t>Billion / year</a:t>
            </a:r>
          </a:p>
          <a:p>
            <a:r>
              <a:rPr lang="en-US" dirty="0">
                <a:latin typeface="Helvetica Neue"/>
                <a:cs typeface="Helvetica Neue"/>
              </a:rPr>
              <a:t/>
            </a:r>
            <a:br>
              <a:rPr lang="en-US" dirty="0">
                <a:latin typeface="Helvetica Neue"/>
                <a:cs typeface="Helvetica Neue"/>
              </a:rPr>
            </a:br>
            <a:r>
              <a:rPr lang="en-US" dirty="0" smtClean="0">
                <a:latin typeface="Helvetica Neue"/>
                <a:cs typeface="Helvetica Neue"/>
              </a:rPr>
              <a:t>• Industry revered </a:t>
            </a:r>
            <a:r>
              <a:rPr lang="en-US" dirty="0">
                <a:latin typeface="Helvetica Neue"/>
                <a:cs typeface="Helvetica Neue"/>
              </a:rPr>
              <a:t>by Robert </a:t>
            </a:r>
            <a:r>
              <a:rPr lang="en-US" dirty="0" err="1">
                <a:latin typeface="Helvetica Neue"/>
                <a:cs typeface="Helvetica Neue"/>
              </a:rPr>
              <a:t>Kiyosaki</a:t>
            </a:r>
            <a:r>
              <a:rPr lang="en-US" dirty="0">
                <a:latin typeface="Helvetica Neue"/>
                <a:cs typeface="Helvetica Neue"/>
              </a:rPr>
              <a:t>, Donald </a:t>
            </a:r>
            <a:r>
              <a:rPr lang="en-US" dirty="0" smtClean="0">
                <a:latin typeface="Helvetica Neue"/>
                <a:cs typeface="Helvetica Neue"/>
              </a:rPr>
              <a:t>Trump and </a:t>
            </a:r>
            <a:r>
              <a:rPr lang="en-US" dirty="0">
                <a:latin typeface="Helvetica Neue"/>
                <a:cs typeface="Helvetica Neue"/>
              </a:rPr>
              <a:t>Warren Buffet </a:t>
            </a:r>
            <a:endParaRPr lang="en-US" dirty="0" smtClean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• </a:t>
            </a:r>
            <a:r>
              <a:rPr lang="en-US" dirty="0">
                <a:latin typeface="Helvetica Neue"/>
                <a:cs typeface="Helvetica Neue"/>
              </a:rPr>
              <a:t>Network marketing creates millionaires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65415" y="1577095"/>
            <a:ext cx="38423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Wellness Industry</a:t>
            </a:r>
          </a:p>
          <a:p>
            <a:endParaRPr lang="en-US" dirty="0"/>
          </a:p>
        </p:txBody>
      </p:sp>
      <p:pic>
        <p:nvPicPr>
          <p:cNvPr id="4" name="Picture 3" descr="trum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43" y="1363927"/>
            <a:ext cx="2007999" cy="2007999"/>
          </a:xfrm>
          <a:prstGeom prst="rect">
            <a:avLst/>
          </a:prstGeom>
        </p:spPr>
      </p:pic>
      <p:pic>
        <p:nvPicPr>
          <p:cNvPr id="6" name="Picture 5" descr="buff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43" y="3551007"/>
            <a:ext cx="2007999" cy="20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05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12591" y="1913563"/>
            <a:ext cx="28001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Helvetica Neue"/>
                <a:cs typeface="Helvetica Neue"/>
              </a:rPr>
              <a:t>“The Health and Wellness Industry will be the next major force in business on the planet, reaching $1 TRILLION within the next 3 to 5 years!” 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	</a:t>
            </a:r>
            <a:endParaRPr lang="en-US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­</a:t>
            </a:r>
            <a:r>
              <a:rPr lang="en-US" dirty="0">
                <a:latin typeface="Helvetica Neue"/>
                <a:cs typeface="Helvetica Neue"/>
              </a:rPr>
              <a:t>Paul Zane </a:t>
            </a:r>
            <a:r>
              <a:rPr lang="en-US" dirty="0" err="1">
                <a:latin typeface="Helvetica Neue"/>
                <a:cs typeface="Helvetica Neue"/>
              </a:rPr>
              <a:t>Pilzer</a:t>
            </a:r>
            <a:r>
              <a:rPr lang="en-US" dirty="0">
                <a:latin typeface="Helvetica Neue"/>
                <a:cs typeface="Helvetica Neue"/>
              </a:rPr>
              <a:t> </a:t>
            </a:r>
          </a:p>
          <a:p>
            <a:endParaRPr lang="en-US" dirty="0"/>
          </a:p>
        </p:txBody>
      </p:sp>
      <p:pic>
        <p:nvPicPr>
          <p:cNvPr id="3" name="Picture 2" descr="Pau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921" y="1386937"/>
            <a:ext cx="2298700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7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7" name="Picture 6" descr="Kyani-NewTriangle-2014 cropp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758" y="4768009"/>
            <a:ext cx="2107560" cy="20936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2450" y="1644292"/>
            <a:ext cx="5210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Kyani Health Triangle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6401" y="2466858"/>
            <a:ext cx="6300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Food Based – Natural </a:t>
            </a:r>
            <a:r>
              <a:rPr lang="en-US" dirty="0" smtClean="0">
                <a:latin typeface="Helvetica Neue"/>
                <a:cs typeface="Helvetica Neue"/>
              </a:rPr>
              <a:t>Products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 err="1">
                <a:latin typeface="Helvetica Neue"/>
                <a:cs typeface="Helvetica Neue"/>
              </a:rPr>
              <a:t>Kyäni</a:t>
            </a:r>
            <a:r>
              <a:rPr lang="en-US" b="1" dirty="0">
                <a:latin typeface="Helvetica Neue"/>
                <a:cs typeface="Helvetica Neue"/>
              </a:rPr>
              <a:t> Sunrise: </a:t>
            </a:r>
            <a:r>
              <a:rPr lang="en-US" dirty="0">
                <a:latin typeface="Helvetica Neue"/>
                <a:cs typeface="Helvetica Neue"/>
              </a:rPr>
              <a:t>A powerful </a:t>
            </a:r>
            <a:r>
              <a:rPr lang="en-US" dirty="0" err="1">
                <a:latin typeface="Helvetica Neue"/>
                <a:cs typeface="Helvetica Neue"/>
              </a:rPr>
              <a:t>nutraceutical</a:t>
            </a:r>
            <a:r>
              <a:rPr lang="en-US" dirty="0">
                <a:latin typeface="Helvetica Neue"/>
                <a:cs typeface="Helvetica Neue"/>
              </a:rPr>
              <a:t> featuring the Wild Alaskan Blueberry and </a:t>
            </a:r>
            <a:r>
              <a:rPr lang="en-US" dirty="0" smtClean="0">
                <a:latin typeface="Helvetica Neue"/>
                <a:cs typeface="Helvetica Neue"/>
              </a:rPr>
              <a:t>19 </a:t>
            </a:r>
            <a:r>
              <a:rPr lang="en-US" dirty="0" err="1" smtClean="0">
                <a:latin typeface="Helvetica Neue"/>
                <a:cs typeface="Helvetica Neue"/>
              </a:rPr>
              <a:t>Superfruits</a:t>
            </a:r>
            <a:r>
              <a:rPr lang="en-US" dirty="0" smtClean="0">
                <a:latin typeface="Helvetica Neue"/>
                <a:cs typeface="Helvetica Neue"/>
              </a:rPr>
              <a:t> </a:t>
            </a:r>
            <a:r>
              <a:rPr lang="en-US" dirty="0">
                <a:latin typeface="Helvetica Neue"/>
                <a:cs typeface="Helvetica Neue"/>
              </a:rPr>
              <a:t>and </a:t>
            </a:r>
            <a:r>
              <a:rPr lang="en-US" dirty="0" smtClean="0">
                <a:latin typeface="Helvetica Neue"/>
                <a:cs typeface="Helvetica Neue"/>
              </a:rPr>
              <a:t>Vegetables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>
                <a:latin typeface="Helvetica Neue"/>
                <a:cs typeface="Helvetica Neue"/>
              </a:rPr>
              <a:t>Kyani Sunset: </a:t>
            </a:r>
            <a:r>
              <a:rPr lang="en-US" dirty="0">
                <a:latin typeface="Helvetica Neue"/>
                <a:cs typeface="Helvetica Neue"/>
              </a:rPr>
              <a:t>A perfect combination of tocotrienols (the most impactful form of vitamin E) and omega­3s from Wild Alaskan Sockeye Salmon. Powerful source of Vitamin A &amp; </a:t>
            </a:r>
            <a:r>
              <a:rPr lang="en-US" dirty="0" smtClean="0">
                <a:latin typeface="Helvetica Neue"/>
                <a:cs typeface="Helvetica Neue"/>
              </a:rPr>
              <a:t>D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 err="1">
                <a:latin typeface="Helvetica Neue"/>
                <a:cs typeface="Helvetica Neue"/>
              </a:rPr>
              <a:t>Kyäni</a:t>
            </a:r>
            <a:r>
              <a:rPr lang="en-US" b="1" dirty="0">
                <a:latin typeface="Helvetica Neue"/>
                <a:cs typeface="Helvetica Neue"/>
              </a:rPr>
              <a:t> </a:t>
            </a:r>
            <a:r>
              <a:rPr lang="en-US" b="1" dirty="0" err="1">
                <a:latin typeface="Helvetica Neue"/>
                <a:cs typeface="Helvetica Neue"/>
              </a:rPr>
              <a:t>NitroFX</a:t>
            </a:r>
            <a:r>
              <a:rPr lang="en-US" b="1" dirty="0">
                <a:latin typeface="Helvetica Neue"/>
                <a:cs typeface="Helvetica Neue"/>
              </a:rPr>
              <a:t>: </a:t>
            </a:r>
            <a:r>
              <a:rPr lang="en-US" dirty="0">
                <a:latin typeface="Helvetica Neue"/>
                <a:cs typeface="Helvetica Neue"/>
              </a:rPr>
              <a:t>A proprietary blend of Noni concentrate that has been proven to increase your body’s production of Nitric Oxide (NO) </a:t>
            </a:r>
          </a:p>
        </p:txBody>
      </p:sp>
    </p:spTree>
    <p:extLst>
      <p:ext uri="{BB962C8B-B14F-4D97-AF65-F5344CB8AC3E}">
        <p14:creationId xmlns:p14="http://schemas.microsoft.com/office/powerpoint/2010/main" val="2088687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7" name="Picture 6" descr="Kyani-NitroXtreme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292" y="1129550"/>
            <a:ext cx="2313999" cy="464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9886" y="1625755"/>
            <a:ext cx="4754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Kyani Nitro </a:t>
            </a:r>
            <a:r>
              <a:rPr lang="en-US" sz="2800" b="1" dirty="0" err="1">
                <a:latin typeface="Helvetica Neue"/>
                <a:cs typeface="Helvetica Neue"/>
              </a:rPr>
              <a:t>Xtreme</a:t>
            </a:r>
            <a:r>
              <a:rPr lang="en-US" sz="2800" b="1" dirty="0">
                <a:latin typeface="Helvetica Neue"/>
                <a:cs typeface="Helvetica Neue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6726" y="2572259"/>
            <a:ext cx="605665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Nitric Oxide is known as the “Molecule of Life”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Backed by Nobel Prize Winning Research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Enhances the body’s production of Nitric Oxide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Over 120,000 studies and research papers support the use of Nitric Oxide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81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6727" y="2985045"/>
            <a:ext cx="6300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Tri </a:t>
            </a:r>
            <a:r>
              <a:rPr lang="en-US" dirty="0">
                <a:latin typeface="Helvetica Neue"/>
                <a:cs typeface="Helvetica Neue"/>
              </a:rPr>
              <a:t>- Pack for Distributor			$129.00/</a:t>
            </a:r>
            <a:r>
              <a:rPr lang="en-US" dirty="0" err="1">
                <a:latin typeface="Helvetica Neue"/>
                <a:cs typeface="Helvetica Neue"/>
              </a:rPr>
              <a:t>mth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Tri - Pack for Customer			$139.00/</a:t>
            </a:r>
            <a:r>
              <a:rPr lang="en-US" dirty="0" err="1">
                <a:latin typeface="Helvetica Neue"/>
                <a:cs typeface="Helvetica Neue"/>
              </a:rPr>
              <a:t>mth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pPr algn="ctr"/>
            <a:r>
              <a:rPr lang="en-US" b="1" dirty="0">
                <a:latin typeface="Helvetica Neue"/>
                <a:cs typeface="Helvetica Neue"/>
              </a:rPr>
              <a:t>LESS THAN $4.50/day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0133" y="2723435"/>
            <a:ext cx="473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Customer Program</a:t>
            </a:r>
          </a:p>
        </p:txBody>
      </p:sp>
      <p:pic>
        <p:nvPicPr>
          <p:cNvPr id="7" name="Picture 6" descr="cou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350" y="213732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stom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27" y="3360133"/>
            <a:ext cx="3492500" cy="2324100"/>
          </a:xfrm>
          <a:prstGeom prst="rect">
            <a:avLst/>
          </a:prstGeom>
        </p:spPr>
      </p:pic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37478" y="2800180"/>
            <a:ext cx="6479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Helvetica Neue"/>
                <a:cs typeface="Helvetica Neue"/>
              </a:rPr>
              <a:t>20</a:t>
            </a:r>
            <a:r>
              <a:rPr lang="en-US" dirty="0">
                <a:latin typeface="Helvetica Neue"/>
                <a:cs typeface="Helvetica Neue"/>
              </a:rPr>
              <a:t>% Residual Commission of </a:t>
            </a:r>
            <a:r>
              <a:rPr lang="en-US" dirty="0" err="1">
                <a:latin typeface="Helvetica Neue"/>
                <a:cs typeface="Helvetica Neue"/>
              </a:rPr>
              <a:t>Autoship</a:t>
            </a:r>
            <a:r>
              <a:rPr lang="en-US" dirty="0">
                <a:latin typeface="Helvetica Neue"/>
                <a:cs typeface="Helvetica Neue"/>
              </a:rPr>
              <a:t> Customers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30 Day Money Back </a:t>
            </a:r>
            <a:r>
              <a:rPr lang="en-US" dirty="0" smtClean="0">
                <a:latin typeface="Helvetica Neue"/>
                <a:cs typeface="Helvetica Neue"/>
              </a:rPr>
              <a:t>Guarantee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No Contracts on </a:t>
            </a:r>
            <a:r>
              <a:rPr lang="en-US" dirty="0" err="1">
                <a:latin typeface="Helvetica Neue"/>
                <a:cs typeface="Helvetica Neue"/>
              </a:rPr>
              <a:t>Autoship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7324" y="1629140"/>
            <a:ext cx="4591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Personal Customers</a:t>
            </a:r>
          </a:p>
        </p:txBody>
      </p:sp>
    </p:spTree>
    <p:extLst>
      <p:ext uri="{BB962C8B-B14F-4D97-AF65-F5344CB8AC3E}">
        <p14:creationId xmlns:p14="http://schemas.microsoft.com/office/powerpoint/2010/main" val="288483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549</Words>
  <Application>Microsoft Macintosh PowerPoint</Application>
  <PresentationFormat>On-screen Show (4:3)</PresentationFormat>
  <Paragraphs>167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Hawkins</dc:creator>
  <cp:lastModifiedBy>Michelle Hawkins</cp:lastModifiedBy>
  <cp:revision>25</cp:revision>
  <dcterms:created xsi:type="dcterms:W3CDTF">2013-04-25T20:29:01Z</dcterms:created>
  <dcterms:modified xsi:type="dcterms:W3CDTF">2014-02-18T20:45:40Z</dcterms:modified>
</cp:coreProperties>
</file>