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82" r:id="rId2"/>
    <p:sldId id="281" r:id="rId3"/>
    <p:sldId id="276" r:id="rId4"/>
    <p:sldId id="278" r:id="rId5"/>
    <p:sldId id="280" r:id="rId6"/>
    <p:sldId id="279" r:id="rId7"/>
    <p:sldId id="283" r:id="rId8"/>
    <p:sldId id="277" r:id="rId9"/>
    <p:sldId id="284" r:id="rId10"/>
    <p:sldId id="286" r:id="rId11"/>
    <p:sldId id="287" r:id="rId12"/>
    <p:sldId id="288" r:id="rId13"/>
    <p:sldId id="289" r:id="rId14"/>
    <p:sldId id="299" r:id="rId15"/>
    <p:sldId id="292" r:id="rId16"/>
    <p:sldId id="300" r:id="rId17"/>
    <p:sldId id="290" r:id="rId18"/>
    <p:sldId id="294" r:id="rId19"/>
    <p:sldId id="295" r:id="rId20"/>
    <p:sldId id="296" r:id="rId21"/>
    <p:sldId id="297" r:id="rId22"/>
    <p:sldId id="298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-160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173005-577D-C44A-8ECC-A1DB4B0191A4}" type="datetimeFigureOut">
              <a:rPr lang="en-US" smtClean="0"/>
              <a:t>10/29/14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237788-B05E-AB40-9C0D-5BD2320A0F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029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37788-B05E-AB40-9C0D-5BD2320A0F8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0044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E80DB-BB02-D446-BE2D-6C6954F5C579}" type="datetimeFigureOut">
              <a:rPr lang="en-US" smtClean="0"/>
              <a:t>10/29/14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754E-BCFB-F04D-94CB-147008F0A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958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E80DB-BB02-D446-BE2D-6C6954F5C579}" type="datetimeFigureOut">
              <a:rPr lang="en-US" smtClean="0"/>
              <a:t>10/29/14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754E-BCFB-F04D-94CB-147008F0A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619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E80DB-BB02-D446-BE2D-6C6954F5C579}" type="datetimeFigureOut">
              <a:rPr lang="en-US" smtClean="0"/>
              <a:t>10/29/14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754E-BCFB-F04D-94CB-147008F0A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436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E80DB-BB02-D446-BE2D-6C6954F5C579}" type="datetimeFigureOut">
              <a:rPr lang="en-US" smtClean="0"/>
              <a:t>10/29/14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754E-BCFB-F04D-94CB-147008F0A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530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E80DB-BB02-D446-BE2D-6C6954F5C579}" type="datetimeFigureOut">
              <a:rPr lang="en-US" smtClean="0"/>
              <a:t>10/29/14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754E-BCFB-F04D-94CB-147008F0A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717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E80DB-BB02-D446-BE2D-6C6954F5C579}" type="datetimeFigureOut">
              <a:rPr lang="en-US" smtClean="0"/>
              <a:t>10/29/14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754E-BCFB-F04D-94CB-147008F0A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704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E80DB-BB02-D446-BE2D-6C6954F5C579}" type="datetimeFigureOut">
              <a:rPr lang="en-US" smtClean="0"/>
              <a:t>10/29/14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754E-BCFB-F04D-94CB-147008F0A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154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E80DB-BB02-D446-BE2D-6C6954F5C579}" type="datetimeFigureOut">
              <a:rPr lang="en-US" smtClean="0"/>
              <a:t>10/29/14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754E-BCFB-F04D-94CB-147008F0A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310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E80DB-BB02-D446-BE2D-6C6954F5C579}" type="datetimeFigureOut">
              <a:rPr lang="en-US" smtClean="0"/>
              <a:t>10/29/14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754E-BCFB-F04D-94CB-147008F0A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631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E80DB-BB02-D446-BE2D-6C6954F5C579}" type="datetimeFigureOut">
              <a:rPr lang="en-US" smtClean="0"/>
              <a:t>10/29/14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754E-BCFB-F04D-94CB-147008F0A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476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E80DB-BB02-D446-BE2D-6C6954F5C579}" type="datetimeFigureOut">
              <a:rPr lang="en-US" smtClean="0"/>
              <a:t>10/29/14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4754E-BCFB-F04D-94CB-147008F0A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182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E80DB-BB02-D446-BE2D-6C6954F5C579}" type="datetimeFigureOut">
              <a:rPr lang="en-US" smtClean="0"/>
              <a:t>10/29/14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84754E-BCFB-F04D-94CB-147008F0A6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747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Relationship Id="rId3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Relationship Id="rId3" Type="http://schemas.openxmlformats.org/officeDocument/2006/relationships/image" Target="../media/image13.jp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Relationship Id="rId3" Type="http://schemas.openxmlformats.org/officeDocument/2006/relationships/image" Target="../media/image14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Relationship Id="rId3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Relationship Id="rId3" Type="http://schemas.openxmlformats.org/officeDocument/2006/relationships/image" Target="../media/image15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Relationship Id="rId3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Relationship Id="rId3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Relationship Id="rId3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Relationship Id="rId3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Relationship Id="rId3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Relationship Id="rId3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7054" y="625231"/>
            <a:ext cx="3760177" cy="40273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53759" y="4958510"/>
            <a:ext cx="538911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Helvetica Neue"/>
                <a:cs typeface="Helvetica Neue"/>
              </a:rPr>
              <a:t>Kyäni Opportunity Presentation </a:t>
            </a:r>
            <a:endParaRPr lang="en-US" sz="2800" b="1" dirty="0">
              <a:latin typeface="Helvetica Neue"/>
              <a:cs typeface="Helvetica Neue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5044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VOY PPT Backgroun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7818"/>
            <a:ext cx="9144000" cy="706581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458480" y="2494242"/>
            <a:ext cx="38749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Helvetica Neue"/>
                <a:cs typeface="Helvetica Neue"/>
              </a:rPr>
              <a:t>5 x 5 x 5 System</a:t>
            </a:r>
          </a:p>
        </p:txBody>
      </p:sp>
      <p:sp>
        <p:nvSpPr>
          <p:cNvPr id="4" name="Right Arrow 3"/>
          <p:cNvSpPr/>
          <p:nvPr/>
        </p:nvSpPr>
        <p:spPr>
          <a:xfrm>
            <a:off x="1904914" y="3420218"/>
            <a:ext cx="553566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269943" y="3388328"/>
            <a:ext cx="748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Helvetica Neue"/>
                <a:cs typeface="Helvetica Neue"/>
              </a:rPr>
              <a:t>5</a:t>
            </a:r>
            <a:endParaRPr lang="en-US" sz="2800" dirty="0">
              <a:latin typeface="Helvetica Neue"/>
              <a:cs typeface="Helvetica Neue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3386517" y="3420218"/>
            <a:ext cx="553566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605012" y="3420218"/>
            <a:ext cx="7000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Helvetica Neue"/>
                <a:cs typeface="Helvetica Neue"/>
              </a:rPr>
              <a:t>25</a:t>
            </a:r>
            <a:endParaRPr lang="en-US" sz="2800" dirty="0">
              <a:latin typeface="Helvetica Neue"/>
              <a:cs typeface="Helvetica Neue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37771" y="3381630"/>
            <a:ext cx="7734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Helvetica Neue"/>
                <a:cs typeface="Helvetica Neue"/>
              </a:rPr>
              <a:t>125</a:t>
            </a:r>
            <a:endParaRPr lang="en-US" sz="2800" dirty="0">
              <a:latin typeface="Helvetica Neue"/>
              <a:cs typeface="Helvetica Neue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79289" y="4509593"/>
            <a:ext cx="687072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Helvetica Neue"/>
                <a:cs typeface="Helvetica Neue"/>
              </a:rPr>
              <a:t>Duplicate </a:t>
            </a:r>
            <a:r>
              <a:rPr lang="en-US" sz="2800" dirty="0" smtClean="0">
                <a:latin typeface="Helvetica Neue"/>
                <a:cs typeface="Helvetica Neue"/>
              </a:rPr>
              <a:t>it </a:t>
            </a:r>
            <a:r>
              <a:rPr lang="en-US" sz="2800" dirty="0">
                <a:latin typeface="Helvetica Neue"/>
                <a:cs typeface="Helvetica Neue"/>
              </a:rPr>
              <a:t>&amp; </a:t>
            </a:r>
            <a:r>
              <a:rPr lang="en-US" sz="2800" dirty="0" smtClean="0">
                <a:latin typeface="Helvetica Neue"/>
                <a:cs typeface="Helvetica Neue"/>
              </a:rPr>
              <a:t>you’ve reached Sapphire</a:t>
            </a:r>
            <a:endParaRPr lang="en-US" sz="2800" dirty="0">
              <a:latin typeface="Helvetica Neue"/>
              <a:cs typeface="Helvetica Neue"/>
            </a:endParaRP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811220" y="3364176"/>
            <a:ext cx="3362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Helvetica Neue"/>
                <a:cs typeface="Helvetica Neue"/>
              </a:rPr>
              <a:t>= 155 distributors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237439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8" grpId="0" animBg="1"/>
      <p:bldP spid="10" grpId="0"/>
      <p:bldP spid="11" grpId="0"/>
      <p:bldP spid="1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VOY PPT Backgroun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7818"/>
            <a:ext cx="9144000" cy="706581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53662" y="2800180"/>
            <a:ext cx="335395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Helvetica Neue"/>
                <a:cs typeface="Helvetica Neue"/>
              </a:rPr>
              <a:t>Jade 		</a:t>
            </a:r>
            <a:r>
              <a:rPr lang="en-US" dirty="0" smtClean="0">
                <a:latin typeface="Helvetica Neue"/>
                <a:cs typeface="Helvetica Neue"/>
              </a:rPr>
              <a:t>$255</a:t>
            </a:r>
            <a:endParaRPr lang="en-US" dirty="0">
              <a:latin typeface="Helvetica Neue"/>
              <a:cs typeface="Helvetica Neue"/>
            </a:endParaRPr>
          </a:p>
          <a:p>
            <a:r>
              <a:rPr lang="en-US" dirty="0">
                <a:latin typeface="Helvetica Neue"/>
                <a:cs typeface="Helvetica Neue"/>
              </a:rPr>
              <a:t>Pearl 		</a:t>
            </a:r>
            <a:r>
              <a:rPr lang="en-US" dirty="0" smtClean="0">
                <a:latin typeface="Helvetica Neue"/>
                <a:cs typeface="Helvetica Neue"/>
              </a:rPr>
              <a:t>$</a:t>
            </a:r>
            <a:r>
              <a:rPr lang="en-US" dirty="0">
                <a:latin typeface="Helvetica Neue"/>
                <a:cs typeface="Helvetica Neue"/>
              </a:rPr>
              <a:t>756 </a:t>
            </a:r>
          </a:p>
          <a:p>
            <a:r>
              <a:rPr lang="en-US" dirty="0">
                <a:latin typeface="Helvetica Neue"/>
                <a:cs typeface="Helvetica Neue"/>
              </a:rPr>
              <a:t>Sapphire 	</a:t>
            </a:r>
            <a:r>
              <a:rPr lang="en-US" dirty="0" smtClean="0">
                <a:latin typeface="Helvetica Neue"/>
                <a:cs typeface="Helvetica Neue"/>
              </a:rPr>
              <a:t>$</a:t>
            </a:r>
            <a:r>
              <a:rPr lang="en-US" dirty="0">
                <a:latin typeface="Helvetica Neue"/>
                <a:cs typeface="Helvetica Neue"/>
              </a:rPr>
              <a:t>2,115 </a:t>
            </a:r>
          </a:p>
          <a:p>
            <a:r>
              <a:rPr lang="en-US" dirty="0">
                <a:latin typeface="Helvetica Neue"/>
                <a:cs typeface="Helvetica Neue"/>
              </a:rPr>
              <a:t>Ruby 		</a:t>
            </a:r>
            <a:r>
              <a:rPr lang="en-US" dirty="0" smtClean="0">
                <a:latin typeface="Helvetica Neue"/>
                <a:cs typeface="Helvetica Neue"/>
              </a:rPr>
              <a:t>$</a:t>
            </a:r>
            <a:r>
              <a:rPr lang="en-US" dirty="0">
                <a:latin typeface="Helvetica Neue"/>
                <a:cs typeface="Helvetica Neue"/>
              </a:rPr>
              <a:t>4,611 </a:t>
            </a:r>
          </a:p>
          <a:p>
            <a:r>
              <a:rPr lang="en-US" dirty="0" smtClean="0">
                <a:latin typeface="Helvetica Neue"/>
                <a:cs typeface="Helvetica Neue"/>
              </a:rPr>
              <a:t>Emerald</a:t>
            </a:r>
            <a:r>
              <a:rPr lang="en-US" dirty="0">
                <a:latin typeface="Helvetica Neue"/>
                <a:cs typeface="Helvetica Neue"/>
              </a:rPr>
              <a:t>		$9,010 </a:t>
            </a:r>
          </a:p>
          <a:p>
            <a:r>
              <a:rPr lang="en-US" dirty="0">
                <a:latin typeface="Helvetica Neue"/>
                <a:cs typeface="Helvetica Neue"/>
              </a:rPr>
              <a:t>Diamond 	$15,373 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265708" y="2783900"/>
            <a:ext cx="35818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Helvetica Neue"/>
                <a:cs typeface="Helvetica Neue"/>
              </a:rPr>
              <a:t>Blue Diamond 	$25,958</a:t>
            </a:r>
          </a:p>
          <a:p>
            <a:r>
              <a:rPr lang="en-US" dirty="0">
                <a:latin typeface="Helvetica Neue"/>
                <a:cs typeface="Helvetica Neue"/>
              </a:rPr>
              <a:t>Green Diamond 	$41,829</a:t>
            </a:r>
          </a:p>
          <a:p>
            <a:r>
              <a:rPr lang="en-US" dirty="0">
                <a:latin typeface="Helvetica Neue"/>
                <a:cs typeface="Helvetica Neue"/>
              </a:rPr>
              <a:t>Purple Diamond 	$75,718</a:t>
            </a:r>
          </a:p>
          <a:p>
            <a:r>
              <a:rPr lang="en-US" dirty="0">
                <a:latin typeface="Helvetica Neue"/>
                <a:cs typeface="Helvetica Neue"/>
              </a:rPr>
              <a:t>Red Diamond 	</a:t>
            </a:r>
            <a:r>
              <a:rPr lang="en-US" dirty="0" smtClean="0">
                <a:latin typeface="Helvetica Neue"/>
                <a:cs typeface="Helvetica Neue"/>
              </a:rPr>
              <a:t>$95,759</a:t>
            </a:r>
            <a:br>
              <a:rPr lang="en-US" dirty="0" smtClean="0">
                <a:latin typeface="Helvetica Neue"/>
                <a:cs typeface="Helvetica Neue"/>
              </a:rPr>
            </a:br>
            <a:endParaRPr lang="en-US" sz="2400" b="1" dirty="0">
              <a:latin typeface="Helvetica Neue"/>
              <a:cs typeface="Helvetica Neue"/>
            </a:endParaRPr>
          </a:p>
          <a:p>
            <a:r>
              <a:rPr lang="en-US" sz="2400" b="1" dirty="0" smtClean="0">
                <a:latin typeface="Helvetica Neue"/>
                <a:cs typeface="Helvetica Neue"/>
              </a:rPr>
              <a:t>Double </a:t>
            </a:r>
            <a:r>
              <a:rPr lang="en-US" sz="2400" b="1" dirty="0">
                <a:latin typeface="Helvetica Neue"/>
                <a:cs typeface="Helvetica Neue"/>
              </a:rPr>
              <a:t>Red Diamond</a:t>
            </a:r>
          </a:p>
          <a:p>
            <a:pPr algn="ctr"/>
            <a:r>
              <a:rPr lang="en-US" sz="2400" b="1" dirty="0">
                <a:latin typeface="Helvetica Neue"/>
                <a:cs typeface="Helvetica Neue"/>
              </a:rPr>
              <a:t>$</a:t>
            </a:r>
            <a:r>
              <a:rPr lang="en-US" sz="2400" b="1" dirty="0" smtClean="0">
                <a:latin typeface="Helvetica Neue"/>
                <a:cs typeface="Helvetica Neue"/>
              </a:rPr>
              <a:t>205,323!</a:t>
            </a:r>
            <a:endParaRPr lang="en-US" sz="2400" b="1" dirty="0">
              <a:latin typeface="Helvetica Neue"/>
              <a:cs typeface="Helvetica Neue"/>
            </a:endParaRPr>
          </a:p>
        </p:txBody>
      </p:sp>
      <p:pic>
        <p:nvPicPr>
          <p:cNvPr id="6" name="Picture 5" descr="money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1292" y="-94296"/>
            <a:ext cx="3289300" cy="24638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621294" y="1710541"/>
            <a:ext cx="50146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Helvetica Neue"/>
                <a:cs typeface="Helvetica Neue"/>
              </a:rPr>
              <a:t>Average </a:t>
            </a:r>
            <a:r>
              <a:rPr lang="en-US" sz="2800" b="1" u="sng" dirty="0" smtClean="0">
                <a:latin typeface="Helvetica Neue"/>
                <a:cs typeface="Helvetica Neue"/>
              </a:rPr>
              <a:t>Monthly</a:t>
            </a:r>
            <a:r>
              <a:rPr lang="en-US" sz="2800" b="1" dirty="0" smtClean="0">
                <a:latin typeface="Helvetica Neue"/>
                <a:cs typeface="Helvetica Neue"/>
              </a:rPr>
              <a:t> Income</a:t>
            </a:r>
            <a:endParaRPr lang="en-US" sz="2800" b="1" dirty="0">
              <a:latin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1420719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VOY PPT Backgroun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7818"/>
            <a:ext cx="9144000" cy="706581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63201" y="2308393"/>
            <a:ext cx="472158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latin typeface="Helvetica Neue"/>
                <a:cs typeface="Helvetica Neue"/>
              </a:rPr>
              <a:t>Residual Income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6378" y="3304865"/>
            <a:ext cx="771124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Helvetica Neue"/>
                <a:cs typeface="Helvetica Neue"/>
              </a:rPr>
              <a:t> </a:t>
            </a:r>
            <a:r>
              <a:rPr lang="en-US" sz="4000" b="1" dirty="0" smtClean="0">
                <a:latin typeface="Helvetica Neue"/>
                <a:cs typeface="Helvetica Neue"/>
              </a:rPr>
              <a:t>  </a:t>
            </a:r>
            <a:r>
              <a:rPr lang="en-US" sz="4000" b="1" u="sng" dirty="0" smtClean="0">
                <a:latin typeface="Helvetica Neue"/>
                <a:cs typeface="Helvetica Neue"/>
              </a:rPr>
              <a:t>      </a:t>
            </a:r>
            <a:r>
              <a:rPr lang="en-US" sz="4000" u="sng" dirty="0" smtClean="0">
                <a:latin typeface="Helvetica Neue"/>
                <a:cs typeface="Helvetica Neue"/>
              </a:rPr>
              <a:t>  </a:t>
            </a:r>
            <a:r>
              <a:rPr lang="en-US" sz="4000" dirty="0" smtClean="0">
                <a:latin typeface="Helvetica Neue"/>
                <a:cs typeface="Helvetica Neue"/>
              </a:rPr>
              <a:t> x </a:t>
            </a:r>
            <a:r>
              <a:rPr lang="en-US" sz="4000" b="1" u="sng" dirty="0" smtClean="0">
                <a:latin typeface="Helvetica Neue"/>
                <a:cs typeface="Helvetica Neue"/>
              </a:rPr>
              <a:t>     </a:t>
            </a:r>
            <a:r>
              <a:rPr lang="en-US" sz="4000" b="1" dirty="0" smtClean="0">
                <a:latin typeface="Helvetica Neue"/>
                <a:cs typeface="Helvetica Neue"/>
              </a:rPr>
              <a:t> </a:t>
            </a:r>
            <a:r>
              <a:rPr lang="en-US" sz="4000" dirty="0" smtClean="0">
                <a:latin typeface="Helvetica Neue"/>
                <a:cs typeface="Helvetica Neue"/>
              </a:rPr>
              <a:t>x </a:t>
            </a:r>
            <a:r>
              <a:rPr lang="en-US" sz="4000" b="1" u="sng" dirty="0" smtClean="0">
                <a:latin typeface="Helvetica Neue"/>
                <a:cs typeface="Helvetica Neue"/>
              </a:rPr>
              <a:t>          </a:t>
            </a:r>
            <a:r>
              <a:rPr lang="en-US" sz="4000" dirty="0" smtClean="0">
                <a:latin typeface="Helvetica Neue"/>
                <a:cs typeface="Helvetica Neue"/>
              </a:rPr>
              <a:t> =</a:t>
            </a:r>
            <a:r>
              <a:rPr lang="en-US" sz="4000" b="1" u="sng" dirty="0" smtClean="0">
                <a:latin typeface="Helvetica Neue"/>
                <a:cs typeface="Helvetica Neue"/>
              </a:rPr>
              <a:t>              </a:t>
            </a:r>
            <a:r>
              <a:rPr lang="en-US" sz="4000" dirty="0" smtClean="0">
                <a:latin typeface="Helvetica Neue"/>
                <a:cs typeface="Helvetica Neue"/>
              </a:rPr>
              <a:t> </a:t>
            </a:r>
            <a:endParaRPr lang="en-US" sz="4000" b="1" u="sng" dirty="0" smtClean="0">
              <a:latin typeface="Helvetica Neue"/>
              <a:cs typeface="Helvetica Neue"/>
            </a:endParaRPr>
          </a:p>
          <a:p>
            <a:r>
              <a:rPr lang="en-US" dirty="0" smtClean="0">
                <a:latin typeface="Helvetica Neue"/>
                <a:cs typeface="Helvetica Neue"/>
              </a:rPr>
              <a:t>             # </a:t>
            </a:r>
            <a:r>
              <a:rPr lang="en-US" dirty="0">
                <a:latin typeface="Helvetica Neue"/>
                <a:cs typeface="Helvetica Neue"/>
              </a:rPr>
              <a:t>of  </a:t>
            </a:r>
            <a:r>
              <a:rPr lang="en-US" dirty="0" smtClean="0">
                <a:latin typeface="Helvetica Neue"/>
                <a:cs typeface="Helvetica Neue"/>
              </a:rPr>
              <a:t>             # of                 Average                     Monthly 	Distributors    Customers           Payout                     Residual </a:t>
            </a:r>
            <a:endParaRPr lang="en-US" dirty="0">
              <a:latin typeface="Helvetica Neue"/>
              <a:cs typeface="Helvetica Neue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34105" y="3304865"/>
            <a:ext cx="125199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 smtClean="0">
                <a:latin typeface="Helvetica Neue"/>
                <a:cs typeface="Helvetica Neue"/>
              </a:rPr>
              <a:t>100</a:t>
            </a:r>
            <a:endParaRPr lang="en-US" sz="3800" dirty="0">
              <a:latin typeface="Helvetica Neue"/>
              <a:cs typeface="Helvetica Neue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12090" y="3304865"/>
            <a:ext cx="75119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 smtClean="0">
                <a:latin typeface="Helvetica Neue"/>
                <a:cs typeface="Helvetica Neue"/>
              </a:rPr>
              <a:t>5</a:t>
            </a:r>
            <a:endParaRPr lang="en-US" sz="3800" dirty="0">
              <a:latin typeface="Helvetica Neue"/>
              <a:cs typeface="Helvetica Neue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76278" y="3304865"/>
            <a:ext cx="137719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 smtClean="0">
                <a:latin typeface="Helvetica Neue"/>
                <a:cs typeface="Helvetica Neue"/>
              </a:rPr>
              <a:t> 10%  </a:t>
            </a:r>
            <a:endParaRPr lang="en-US" sz="3800" dirty="0">
              <a:latin typeface="Helvetica Neue"/>
              <a:cs typeface="Helvetica Neue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38011" y="3304865"/>
            <a:ext cx="196741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 smtClean="0">
                <a:latin typeface="Helvetica Neue"/>
                <a:cs typeface="Helvetica Neue"/>
              </a:rPr>
              <a:t>  $3,750</a:t>
            </a:r>
            <a:endParaRPr lang="en-US" sz="3800" dirty="0">
              <a:latin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599605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3" grpId="0"/>
      <p:bldP spid="4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VOY PPT Backgroun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7818"/>
            <a:ext cx="9144000" cy="706581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11852" y="2779769"/>
            <a:ext cx="521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Helvetica Neue"/>
                <a:cs typeface="Helvetica Neue"/>
              </a:rPr>
              <a:t>5</a:t>
            </a:r>
            <a:endParaRPr lang="en-US" sz="2800" dirty="0">
              <a:latin typeface="Helvetica Neue"/>
              <a:cs typeface="Helvetica Neue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2539879" y="2779769"/>
            <a:ext cx="553566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272546" y="1481491"/>
            <a:ext cx="47378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Helvetica Neue"/>
                <a:cs typeface="Helvetica Neue"/>
              </a:rPr>
              <a:t>5 x 5 x 5 System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98169" y="2779769"/>
            <a:ext cx="6186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Helvetica Neue"/>
                <a:cs typeface="Helvetica Neue"/>
              </a:rPr>
              <a:t>25</a:t>
            </a:r>
            <a:endParaRPr lang="en-US" sz="2800" dirty="0">
              <a:latin typeface="Helvetica Neue"/>
              <a:cs typeface="Helvetica Neue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4754142" y="2751118"/>
            <a:ext cx="553566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649616" y="2751118"/>
            <a:ext cx="879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Helvetica Neue"/>
                <a:cs typeface="Helvetica Neue"/>
              </a:rPr>
              <a:t>1</a:t>
            </a:r>
            <a:r>
              <a:rPr lang="en-US" sz="2800" dirty="0" smtClean="0">
                <a:latin typeface="Helvetica Neue"/>
                <a:cs typeface="Helvetica Neue"/>
              </a:rPr>
              <a:t>25</a:t>
            </a:r>
            <a:endParaRPr lang="en-US" sz="2800" dirty="0">
              <a:latin typeface="Helvetica Neue"/>
              <a:cs typeface="Helvetica Neue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6870719" y="2789706"/>
            <a:ext cx="553566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400186" y="3414579"/>
            <a:ext cx="11396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Helvetica Neue"/>
                <a:cs typeface="Helvetica Neue"/>
              </a:rPr>
              <a:t>625</a:t>
            </a:r>
            <a:endParaRPr lang="en-US" sz="2800" dirty="0">
              <a:latin typeface="Helvetica Neue"/>
              <a:cs typeface="Helvetica Neue"/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2539879" y="3427801"/>
            <a:ext cx="553566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353561" y="3397111"/>
            <a:ext cx="1449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Helvetica Neue"/>
                <a:cs typeface="Helvetica Neue"/>
              </a:rPr>
              <a:t>3,125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4754142" y="3427801"/>
            <a:ext cx="553566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372096" y="3427801"/>
            <a:ext cx="13513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Helvetica Neue"/>
                <a:cs typeface="Helvetica Neue"/>
              </a:rPr>
              <a:t>15,625</a:t>
            </a:r>
            <a:endParaRPr lang="en-US" sz="2800" dirty="0">
              <a:latin typeface="Helvetica Neue"/>
              <a:cs typeface="Helvetica Neue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25815" y="4484523"/>
            <a:ext cx="605665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dirty="0">
              <a:latin typeface="Helvetica Neue"/>
              <a:cs typeface="Helvetica Neue"/>
            </a:endParaRPr>
          </a:p>
          <a:p>
            <a:r>
              <a:rPr lang="en-US" sz="2800" dirty="0" smtClean="0">
                <a:latin typeface="Helvetica Neue"/>
                <a:cs typeface="Helvetica Neue"/>
              </a:rPr>
              <a:t>97,530 </a:t>
            </a:r>
            <a:r>
              <a:rPr lang="en-US" sz="2800" dirty="0">
                <a:latin typeface="Helvetica Neue"/>
                <a:cs typeface="Helvetica Neue"/>
              </a:rPr>
              <a:t>Distributors </a:t>
            </a:r>
            <a:r>
              <a:rPr lang="en-US" sz="2800" dirty="0" smtClean="0">
                <a:latin typeface="Helvetica Neue"/>
                <a:cs typeface="Helvetica Neue"/>
              </a:rPr>
              <a:t>In Your Team</a:t>
            </a:r>
            <a:endParaRPr lang="en-US" sz="2800" dirty="0">
              <a:latin typeface="Helvetica Neue"/>
              <a:cs typeface="Helvetica Neue"/>
            </a:endParaRPr>
          </a:p>
          <a:p>
            <a:endParaRPr lang="en-US" dirty="0"/>
          </a:p>
        </p:txBody>
      </p:sp>
      <p:sp>
        <p:nvSpPr>
          <p:cNvPr id="19" name="Right Arrow 18"/>
          <p:cNvSpPr/>
          <p:nvPr/>
        </p:nvSpPr>
        <p:spPr>
          <a:xfrm>
            <a:off x="6870719" y="3550959"/>
            <a:ext cx="553566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272546" y="4116970"/>
            <a:ext cx="13024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Helvetica Neue"/>
                <a:cs typeface="Helvetica Neue"/>
              </a:rPr>
              <a:t>78,125</a:t>
            </a:r>
            <a:endParaRPr lang="en-US" sz="2800" dirty="0">
              <a:latin typeface="Helvetica Neue"/>
              <a:cs typeface="Helvetica Neue"/>
            </a:endParaRPr>
          </a:p>
        </p:txBody>
      </p:sp>
      <p:sp>
        <p:nvSpPr>
          <p:cNvPr id="20" name="Right Arrow 19"/>
          <p:cNvSpPr/>
          <p:nvPr/>
        </p:nvSpPr>
        <p:spPr>
          <a:xfrm>
            <a:off x="4754142" y="4116970"/>
            <a:ext cx="553566" cy="484632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8355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8" grpId="0"/>
      <p:bldP spid="9" grpId="0" animBg="1"/>
      <p:bldP spid="10" grpId="0"/>
      <p:bldP spid="11" grpId="0" animBg="1"/>
      <p:bldP spid="12" grpId="0"/>
      <p:bldP spid="13" grpId="0" animBg="1"/>
      <p:bldP spid="14" grpId="0"/>
      <p:bldP spid="15" grpId="0" animBg="1"/>
      <p:bldP spid="16" grpId="0"/>
      <p:bldP spid="18" grpId="0"/>
      <p:bldP spid="19" grpId="0" animBg="1"/>
      <p:bldP spid="2" grpId="0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VOY PPT Backgroun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7818"/>
            <a:ext cx="9144000" cy="706581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63201" y="2308393"/>
            <a:ext cx="472158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>
                <a:latin typeface="Helvetica Neue"/>
                <a:cs typeface="Helvetica Neue"/>
              </a:rPr>
              <a:t>Residual Income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6378" y="3304865"/>
            <a:ext cx="771124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Helvetica Neue"/>
                <a:cs typeface="Helvetica Neue"/>
              </a:rPr>
              <a:t> </a:t>
            </a:r>
            <a:r>
              <a:rPr lang="en-US" sz="4000" b="1" dirty="0" smtClean="0">
                <a:latin typeface="Helvetica Neue"/>
                <a:cs typeface="Helvetica Neue"/>
              </a:rPr>
              <a:t>  </a:t>
            </a:r>
            <a:r>
              <a:rPr lang="en-US" sz="4000" b="1" u="sng" dirty="0" smtClean="0">
                <a:latin typeface="Helvetica Neue"/>
                <a:cs typeface="Helvetica Neue"/>
              </a:rPr>
              <a:t>      </a:t>
            </a:r>
            <a:r>
              <a:rPr lang="en-US" sz="4000" u="sng" dirty="0" smtClean="0">
                <a:latin typeface="Helvetica Neue"/>
                <a:cs typeface="Helvetica Neue"/>
              </a:rPr>
              <a:t>  </a:t>
            </a:r>
            <a:r>
              <a:rPr lang="en-US" sz="4000" dirty="0" smtClean="0">
                <a:latin typeface="Helvetica Neue"/>
                <a:cs typeface="Helvetica Neue"/>
              </a:rPr>
              <a:t> x </a:t>
            </a:r>
            <a:r>
              <a:rPr lang="en-US" sz="4000" b="1" u="sng" dirty="0" smtClean="0">
                <a:latin typeface="Helvetica Neue"/>
                <a:cs typeface="Helvetica Neue"/>
              </a:rPr>
              <a:t>     </a:t>
            </a:r>
            <a:r>
              <a:rPr lang="en-US" sz="4000" b="1" dirty="0" smtClean="0">
                <a:latin typeface="Helvetica Neue"/>
                <a:cs typeface="Helvetica Neue"/>
              </a:rPr>
              <a:t> </a:t>
            </a:r>
            <a:r>
              <a:rPr lang="en-US" sz="4000" dirty="0" smtClean="0">
                <a:latin typeface="Helvetica Neue"/>
                <a:cs typeface="Helvetica Neue"/>
              </a:rPr>
              <a:t>x </a:t>
            </a:r>
            <a:r>
              <a:rPr lang="en-US" sz="4000" b="1" u="sng" dirty="0" smtClean="0">
                <a:latin typeface="Helvetica Neue"/>
                <a:cs typeface="Helvetica Neue"/>
              </a:rPr>
              <a:t>          </a:t>
            </a:r>
            <a:r>
              <a:rPr lang="en-US" sz="4000" dirty="0" smtClean="0">
                <a:latin typeface="Helvetica Neue"/>
                <a:cs typeface="Helvetica Neue"/>
              </a:rPr>
              <a:t> =</a:t>
            </a:r>
            <a:r>
              <a:rPr lang="en-US" sz="4000" b="1" u="sng" dirty="0" smtClean="0">
                <a:latin typeface="Helvetica Neue"/>
                <a:cs typeface="Helvetica Neue"/>
              </a:rPr>
              <a:t>              </a:t>
            </a:r>
            <a:r>
              <a:rPr lang="en-US" sz="4000" dirty="0" smtClean="0">
                <a:latin typeface="Helvetica Neue"/>
                <a:cs typeface="Helvetica Neue"/>
              </a:rPr>
              <a:t> </a:t>
            </a:r>
            <a:endParaRPr lang="en-US" sz="4000" b="1" u="sng" dirty="0" smtClean="0">
              <a:latin typeface="Helvetica Neue"/>
              <a:cs typeface="Helvetica Neue"/>
            </a:endParaRPr>
          </a:p>
          <a:p>
            <a:r>
              <a:rPr lang="en-US" dirty="0" smtClean="0">
                <a:latin typeface="Helvetica Neue"/>
                <a:cs typeface="Helvetica Neue"/>
              </a:rPr>
              <a:t>             # </a:t>
            </a:r>
            <a:r>
              <a:rPr lang="en-US" dirty="0">
                <a:latin typeface="Helvetica Neue"/>
                <a:cs typeface="Helvetica Neue"/>
              </a:rPr>
              <a:t>of  </a:t>
            </a:r>
            <a:r>
              <a:rPr lang="en-US" dirty="0" smtClean="0">
                <a:latin typeface="Helvetica Neue"/>
                <a:cs typeface="Helvetica Neue"/>
              </a:rPr>
              <a:t>             # of                 Average                     Monthly 	Distributors    Customers           Payout                     Residual </a:t>
            </a:r>
            <a:endParaRPr lang="en-US" dirty="0">
              <a:latin typeface="Helvetica Neue"/>
              <a:cs typeface="Helvetica Neue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08906" y="3304865"/>
            <a:ext cx="125199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 smtClean="0">
                <a:latin typeface="Helvetica Neue"/>
                <a:cs typeface="Helvetica Neue"/>
              </a:rPr>
              <a:t>1000</a:t>
            </a:r>
            <a:endParaRPr lang="en-US" sz="3800" dirty="0">
              <a:latin typeface="Helvetica Neue"/>
              <a:cs typeface="Helvetica Neue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112090" y="3304865"/>
            <a:ext cx="75119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 smtClean="0">
                <a:latin typeface="Helvetica Neue"/>
                <a:cs typeface="Helvetica Neue"/>
              </a:rPr>
              <a:t>5</a:t>
            </a:r>
            <a:endParaRPr lang="en-US" sz="3800" dirty="0">
              <a:latin typeface="Helvetica Neue"/>
              <a:cs typeface="Helvetica Neue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76278" y="3304865"/>
            <a:ext cx="137719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 smtClean="0">
                <a:latin typeface="Helvetica Neue"/>
                <a:cs typeface="Helvetica Neue"/>
              </a:rPr>
              <a:t> 10%  </a:t>
            </a:r>
            <a:endParaRPr lang="en-US" sz="3800" dirty="0">
              <a:latin typeface="Helvetica Neue"/>
              <a:cs typeface="Helvetica Neue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38011" y="3304865"/>
            <a:ext cx="248961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 smtClean="0">
                <a:latin typeface="Helvetica Neue"/>
                <a:cs typeface="Helvetica Neue"/>
              </a:rPr>
              <a:t> $30,000</a:t>
            </a:r>
            <a:endParaRPr lang="en-US" sz="3800" dirty="0">
              <a:latin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9458450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3" grpId="0"/>
      <p:bldP spid="4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VOY PPT Backgroun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7818"/>
            <a:ext cx="9144000" cy="706581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9129" y="2280374"/>
            <a:ext cx="592029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 smtClean="0">
                <a:latin typeface="Helvetica Neue"/>
                <a:cs typeface="Helvetica Neue"/>
              </a:rPr>
              <a:t>Generation Check Match</a:t>
            </a:r>
            <a:endParaRPr lang="en-US" sz="3800" b="1" dirty="0">
              <a:latin typeface="Helvetica Neue"/>
              <a:cs typeface="Helvetica Neue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7033" y="3154361"/>
            <a:ext cx="771124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Helvetica Neue"/>
                <a:cs typeface="Helvetica Neue"/>
              </a:rPr>
              <a:t> </a:t>
            </a:r>
            <a:r>
              <a:rPr lang="en-US" sz="4000" b="1" dirty="0" smtClean="0">
                <a:latin typeface="Helvetica Neue"/>
                <a:cs typeface="Helvetica Neue"/>
              </a:rPr>
              <a:t> </a:t>
            </a:r>
            <a:r>
              <a:rPr lang="en-US" sz="3800" b="1" dirty="0">
                <a:latin typeface="Helvetica Neue"/>
                <a:cs typeface="Helvetica Neue"/>
              </a:rPr>
              <a:t> </a:t>
            </a:r>
            <a:r>
              <a:rPr lang="en-US" sz="3800" b="1" dirty="0" smtClean="0">
                <a:latin typeface="Helvetica Neue"/>
                <a:cs typeface="Helvetica Neue"/>
              </a:rPr>
              <a:t> ____</a:t>
            </a:r>
            <a:r>
              <a:rPr lang="en-US" sz="3800" dirty="0" smtClean="0">
                <a:latin typeface="Helvetica Neue"/>
                <a:cs typeface="Helvetica Neue"/>
              </a:rPr>
              <a:t> x </a:t>
            </a:r>
            <a:r>
              <a:rPr lang="en-US" sz="3800" b="1" dirty="0" smtClean="0">
                <a:latin typeface="Helvetica Neue"/>
                <a:cs typeface="Helvetica Neue"/>
              </a:rPr>
              <a:t>______ </a:t>
            </a:r>
            <a:r>
              <a:rPr lang="en-US" sz="3800" dirty="0" smtClean="0">
                <a:latin typeface="Helvetica Neue"/>
                <a:cs typeface="Helvetica Neue"/>
              </a:rPr>
              <a:t>x </a:t>
            </a:r>
            <a:r>
              <a:rPr lang="en-US" sz="3800" b="1" dirty="0" smtClean="0">
                <a:latin typeface="Helvetica Neue"/>
                <a:cs typeface="Helvetica Neue"/>
              </a:rPr>
              <a:t>_____ </a:t>
            </a:r>
            <a:r>
              <a:rPr lang="en-US" sz="3800" dirty="0" smtClean="0">
                <a:latin typeface="Helvetica Neue"/>
                <a:cs typeface="Helvetica Neue"/>
              </a:rPr>
              <a:t>= </a:t>
            </a:r>
            <a:r>
              <a:rPr lang="en-US" sz="3800" b="1" dirty="0" smtClean="0">
                <a:latin typeface="Helvetica Neue"/>
                <a:cs typeface="Helvetica Neue"/>
              </a:rPr>
              <a:t>_______</a:t>
            </a:r>
          </a:p>
          <a:p>
            <a:r>
              <a:rPr lang="en-US" dirty="0" smtClean="0">
                <a:latin typeface="Helvetica Neue"/>
                <a:cs typeface="Helvetica Neue"/>
              </a:rPr>
              <a:t>             # </a:t>
            </a:r>
            <a:r>
              <a:rPr lang="en-US" dirty="0">
                <a:latin typeface="Helvetica Neue"/>
                <a:cs typeface="Helvetica Neue"/>
              </a:rPr>
              <a:t>of  </a:t>
            </a:r>
            <a:r>
              <a:rPr lang="en-US" dirty="0" smtClean="0">
                <a:latin typeface="Helvetica Neue"/>
                <a:cs typeface="Helvetica Neue"/>
              </a:rPr>
              <a:t>                Downline              % Match </a:t>
            </a:r>
            <a:r>
              <a:rPr lang="en-US" dirty="0">
                <a:latin typeface="Helvetica Neue"/>
                <a:cs typeface="Helvetica Neue"/>
              </a:rPr>
              <a:t> </a:t>
            </a:r>
            <a:r>
              <a:rPr lang="en-US" dirty="0" smtClean="0">
                <a:latin typeface="Helvetica Neue"/>
                <a:cs typeface="Helvetica Neue"/>
              </a:rPr>
              <a:t>                Monthly 	Distributors           Paycheck                                              Residual</a:t>
            </a:r>
            <a:endParaRPr lang="en-US" dirty="0">
              <a:latin typeface="Helvetica Neue"/>
              <a:cs typeface="Helvetica Neue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44677" y="3154361"/>
            <a:ext cx="84062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 smtClean="0">
                <a:latin typeface="Helvetica Neue"/>
                <a:cs typeface="Helvetica Neue"/>
              </a:rPr>
              <a:t>10</a:t>
            </a:r>
            <a:endParaRPr lang="en-US" sz="3800" dirty="0">
              <a:latin typeface="Helvetica Neue"/>
              <a:cs typeface="Helvetica Neue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68208" y="3154361"/>
            <a:ext cx="178855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 smtClean="0">
                <a:latin typeface="Helvetica Neue"/>
                <a:cs typeface="Helvetica Neue"/>
              </a:rPr>
              <a:t>$1,000</a:t>
            </a:r>
            <a:endParaRPr lang="en-US" sz="3800" dirty="0">
              <a:latin typeface="Helvetica Neue"/>
              <a:cs typeface="Helvetica Neue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89278" y="3124571"/>
            <a:ext cx="159181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 smtClean="0">
                <a:latin typeface="Helvetica Neue"/>
                <a:cs typeface="Helvetica Neue"/>
              </a:rPr>
              <a:t>15%</a:t>
            </a:r>
            <a:endParaRPr lang="en-US" sz="3800" dirty="0">
              <a:latin typeface="Helvetica Neue"/>
              <a:cs typeface="Helvetica Neue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06294" y="3124571"/>
            <a:ext cx="191198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 smtClean="0">
                <a:latin typeface="Helvetica Neue"/>
                <a:cs typeface="Helvetica Neue"/>
              </a:rPr>
              <a:t>$1,150</a:t>
            </a:r>
            <a:endParaRPr lang="en-US" sz="3800" dirty="0">
              <a:latin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0528885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3" grpId="0"/>
      <p:bldP spid="4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VOY PPT Backgroun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7818"/>
            <a:ext cx="9144000" cy="706581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29129" y="2280374"/>
            <a:ext cx="592029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b="1" dirty="0" smtClean="0">
                <a:latin typeface="Helvetica Neue"/>
                <a:cs typeface="Helvetica Neue"/>
              </a:rPr>
              <a:t>Generation Check Match</a:t>
            </a:r>
            <a:endParaRPr lang="en-US" sz="3800" b="1" dirty="0">
              <a:latin typeface="Helvetica Neue"/>
              <a:cs typeface="Helvetica Neue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7033" y="3154361"/>
            <a:ext cx="771124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Helvetica Neue"/>
                <a:cs typeface="Helvetica Neue"/>
              </a:rPr>
              <a:t> </a:t>
            </a:r>
            <a:r>
              <a:rPr lang="en-US" sz="4000" b="1" dirty="0" smtClean="0">
                <a:latin typeface="Helvetica Neue"/>
                <a:cs typeface="Helvetica Neue"/>
              </a:rPr>
              <a:t> </a:t>
            </a:r>
            <a:r>
              <a:rPr lang="en-US" sz="3800" b="1" dirty="0">
                <a:latin typeface="Helvetica Neue"/>
                <a:cs typeface="Helvetica Neue"/>
              </a:rPr>
              <a:t> </a:t>
            </a:r>
            <a:r>
              <a:rPr lang="en-US" sz="3800" b="1" dirty="0" smtClean="0">
                <a:latin typeface="Helvetica Neue"/>
                <a:cs typeface="Helvetica Neue"/>
              </a:rPr>
              <a:t> ___</a:t>
            </a:r>
            <a:r>
              <a:rPr lang="en-US" sz="3800" dirty="0" smtClean="0">
                <a:latin typeface="Helvetica Neue"/>
                <a:cs typeface="Helvetica Neue"/>
              </a:rPr>
              <a:t> x </a:t>
            </a:r>
            <a:r>
              <a:rPr lang="en-US" sz="3800" b="1" dirty="0" smtClean="0">
                <a:latin typeface="Helvetica Neue"/>
                <a:cs typeface="Helvetica Neue"/>
              </a:rPr>
              <a:t>________ </a:t>
            </a:r>
            <a:r>
              <a:rPr lang="en-US" sz="3800" dirty="0" smtClean="0">
                <a:latin typeface="Helvetica Neue"/>
                <a:cs typeface="Helvetica Neue"/>
              </a:rPr>
              <a:t>x </a:t>
            </a:r>
            <a:r>
              <a:rPr lang="en-US" sz="3800" b="1" dirty="0" smtClean="0">
                <a:latin typeface="Helvetica Neue"/>
                <a:cs typeface="Helvetica Neue"/>
              </a:rPr>
              <a:t>____ </a:t>
            </a:r>
            <a:r>
              <a:rPr lang="en-US" sz="3800" dirty="0" smtClean="0">
                <a:latin typeface="Helvetica Neue"/>
                <a:cs typeface="Helvetica Neue"/>
              </a:rPr>
              <a:t>= </a:t>
            </a:r>
            <a:r>
              <a:rPr lang="en-US" sz="3800" b="1" dirty="0" smtClean="0">
                <a:latin typeface="Helvetica Neue"/>
                <a:cs typeface="Helvetica Neue"/>
              </a:rPr>
              <a:t>_______</a:t>
            </a:r>
          </a:p>
          <a:p>
            <a:r>
              <a:rPr lang="en-US" dirty="0" smtClean="0">
                <a:latin typeface="Helvetica Neue"/>
                <a:cs typeface="Helvetica Neue"/>
              </a:rPr>
              <a:t>             # </a:t>
            </a:r>
            <a:r>
              <a:rPr lang="en-US" dirty="0">
                <a:latin typeface="Helvetica Neue"/>
                <a:cs typeface="Helvetica Neue"/>
              </a:rPr>
              <a:t>of  </a:t>
            </a:r>
            <a:r>
              <a:rPr lang="en-US" dirty="0" smtClean="0">
                <a:latin typeface="Helvetica Neue"/>
                <a:cs typeface="Helvetica Neue"/>
              </a:rPr>
              <a:t>                Downline              % Match </a:t>
            </a:r>
            <a:r>
              <a:rPr lang="en-US" dirty="0">
                <a:latin typeface="Helvetica Neue"/>
                <a:cs typeface="Helvetica Neue"/>
              </a:rPr>
              <a:t> </a:t>
            </a:r>
            <a:r>
              <a:rPr lang="en-US" dirty="0" smtClean="0">
                <a:latin typeface="Helvetica Neue"/>
                <a:cs typeface="Helvetica Neue"/>
              </a:rPr>
              <a:t>                Monthly 	Distributors           Paycheck                                              Residual</a:t>
            </a:r>
            <a:endParaRPr lang="en-US" dirty="0">
              <a:latin typeface="Helvetica Neue"/>
              <a:cs typeface="Helvetica Neue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44677" y="3154361"/>
            <a:ext cx="84062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 smtClean="0">
                <a:latin typeface="Helvetica Neue"/>
                <a:cs typeface="Helvetica Neue"/>
              </a:rPr>
              <a:t>10</a:t>
            </a:r>
            <a:endParaRPr lang="en-US" sz="3800" dirty="0">
              <a:latin typeface="Helvetica Neue"/>
              <a:cs typeface="Helvetica Neue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17812" y="3154433"/>
            <a:ext cx="196741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 smtClean="0">
                <a:latin typeface="Helvetica Neue"/>
                <a:cs typeface="Helvetica Neue"/>
              </a:rPr>
              <a:t>$10,000 </a:t>
            </a:r>
            <a:endParaRPr lang="en-US" sz="3800" dirty="0">
              <a:latin typeface="Helvetica Neue"/>
              <a:cs typeface="Helvetica Neue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89278" y="3124571"/>
            <a:ext cx="159181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 smtClean="0">
                <a:latin typeface="Helvetica Neue"/>
                <a:cs typeface="Helvetica Neue"/>
              </a:rPr>
              <a:t> 15%</a:t>
            </a:r>
            <a:endParaRPr lang="en-US" sz="3800" dirty="0">
              <a:latin typeface="Helvetica Neue"/>
              <a:cs typeface="Helvetica Neue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81095" y="3124571"/>
            <a:ext cx="223569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800" dirty="0" smtClean="0">
                <a:latin typeface="Helvetica Neue"/>
                <a:cs typeface="Helvetica Neue"/>
              </a:rPr>
              <a:t>$11,150</a:t>
            </a:r>
            <a:endParaRPr lang="en-US" sz="3800" dirty="0">
              <a:latin typeface="Helvetica Neue"/>
              <a:cs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6624510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3" grpId="0"/>
      <p:bldP spid="4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VOY PPT Backgroun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7818"/>
            <a:ext cx="9144000" cy="706581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653857" y="1692004"/>
            <a:ext cx="392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Helvetica Neue"/>
                <a:cs typeface="Helvetica Neue"/>
              </a:rPr>
              <a:t>Rank Bonus Program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09539" y="2588540"/>
            <a:ext cx="6024091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Helvetica Neue"/>
                <a:cs typeface="Helvetica Neue"/>
              </a:rPr>
              <a:t>Emerald 						</a:t>
            </a:r>
            <a:r>
              <a:rPr lang="en-US" dirty="0" smtClean="0">
                <a:latin typeface="Helvetica Neue"/>
                <a:cs typeface="Helvetica Neue"/>
              </a:rPr>
              <a:t>$</a:t>
            </a:r>
            <a:r>
              <a:rPr lang="en-US" dirty="0">
                <a:latin typeface="Helvetica Neue"/>
                <a:cs typeface="Helvetica Neue"/>
              </a:rPr>
              <a:t>5,000 Bonus</a:t>
            </a:r>
            <a:br>
              <a:rPr lang="en-US" dirty="0">
                <a:latin typeface="Helvetica Neue"/>
                <a:cs typeface="Helvetica Neue"/>
              </a:rPr>
            </a:br>
            <a:endParaRPr lang="en-US" dirty="0">
              <a:latin typeface="Helvetica Neue"/>
              <a:cs typeface="Helvetica Neue"/>
            </a:endParaRPr>
          </a:p>
          <a:p>
            <a:r>
              <a:rPr lang="en-US" dirty="0">
                <a:latin typeface="Helvetica Neue"/>
                <a:cs typeface="Helvetica Neue"/>
              </a:rPr>
              <a:t>Blue Diamond 				</a:t>
            </a:r>
            <a:r>
              <a:rPr lang="en-US" dirty="0" smtClean="0">
                <a:latin typeface="Helvetica Neue"/>
                <a:cs typeface="Helvetica Neue"/>
              </a:rPr>
              <a:t>$</a:t>
            </a:r>
            <a:r>
              <a:rPr lang="en-US" dirty="0">
                <a:latin typeface="Helvetica Neue"/>
                <a:cs typeface="Helvetica Neue"/>
              </a:rPr>
              <a:t>25,000 Bonus</a:t>
            </a:r>
            <a:br>
              <a:rPr lang="en-US" dirty="0">
                <a:latin typeface="Helvetica Neue"/>
                <a:cs typeface="Helvetica Neue"/>
              </a:rPr>
            </a:br>
            <a:endParaRPr lang="en-US" dirty="0">
              <a:latin typeface="Helvetica Neue"/>
              <a:cs typeface="Helvetica Neue"/>
            </a:endParaRPr>
          </a:p>
          <a:p>
            <a:r>
              <a:rPr lang="en-US" dirty="0">
                <a:latin typeface="Helvetica Neue"/>
                <a:cs typeface="Helvetica Neue"/>
              </a:rPr>
              <a:t>Purple Diamond 				$100,000 Bonus </a:t>
            </a:r>
          </a:p>
          <a:p>
            <a:endParaRPr lang="en-US" dirty="0">
              <a:latin typeface="Helvetica Neue"/>
              <a:cs typeface="Helvetica Neue"/>
            </a:endParaRPr>
          </a:p>
          <a:p>
            <a:r>
              <a:rPr lang="en-US" dirty="0">
                <a:latin typeface="Helvetica Neue"/>
                <a:cs typeface="Helvetica Neue"/>
              </a:rPr>
              <a:t>Double Red Diamond 		</a:t>
            </a:r>
            <a:r>
              <a:rPr lang="en-US" dirty="0" smtClean="0">
                <a:latin typeface="Helvetica Neue"/>
                <a:cs typeface="Helvetica Neue"/>
              </a:rPr>
              <a:t>	$</a:t>
            </a:r>
            <a:r>
              <a:rPr lang="en-US" dirty="0">
                <a:latin typeface="Helvetica Neue"/>
                <a:cs typeface="Helvetica Neue"/>
              </a:rPr>
              <a:t>500,000 Bonus</a:t>
            </a:r>
          </a:p>
          <a:p>
            <a:endParaRPr lang="en-US" dirty="0">
              <a:latin typeface="Helvetica Neue"/>
              <a:cs typeface="Helvetica Neue"/>
            </a:endParaRPr>
          </a:p>
          <a:p>
            <a:r>
              <a:rPr lang="en-US" dirty="0">
                <a:latin typeface="Helvetica Neue"/>
                <a:cs typeface="Helvetica Neue"/>
              </a:rPr>
              <a:t>Double Black Diamond 		$1,000,000 Bonus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6276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VOY PPT Backgroun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7818"/>
            <a:ext cx="9144000" cy="706581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816670" y="1692004"/>
            <a:ext cx="392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Helvetica Neue"/>
                <a:cs typeface="Helvetica Neue"/>
              </a:rPr>
              <a:t>Kyäni Car Program</a:t>
            </a:r>
            <a:endParaRPr lang="en-US" sz="2800" b="1" dirty="0">
              <a:latin typeface="Helvetica Neue"/>
              <a:cs typeface="Helvetica Neue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8538" y="2637379"/>
            <a:ext cx="6431124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Helvetica Neue"/>
                <a:cs typeface="Helvetica Neue"/>
              </a:rPr>
              <a:t>Sapphire 			</a:t>
            </a:r>
            <a:r>
              <a:rPr lang="en-US" dirty="0" smtClean="0">
                <a:latin typeface="Helvetica Neue"/>
                <a:cs typeface="Helvetica Neue"/>
              </a:rPr>
              <a:t>$</a:t>
            </a:r>
            <a:r>
              <a:rPr lang="en-US" dirty="0">
                <a:latin typeface="Helvetica Neue"/>
                <a:cs typeface="Helvetica Neue"/>
              </a:rPr>
              <a:t>500/</a:t>
            </a:r>
            <a:r>
              <a:rPr lang="en-US" dirty="0" smtClean="0">
                <a:latin typeface="Helvetica Neue"/>
                <a:cs typeface="Helvetica Neue"/>
              </a:rPr>
              <a:t>month</a:t>
            </a:r>
          </a:p>
          <a:p>
            <a:endParaRPr lang="en-US" dirty="0">
              <a:latin typeface="Helvetica Neue"/>
              <a:cs typeface="Helvetica Neue"/>
            </a:endParaRPr>
          </a:p>
          <a:p>
            <a:r>
              <a:rPr lang="en-US" dirty="0">
                <a:latin typeface="Helvetica Neue"/>
                <a:cs typeface="Helvetica Neue"/>
              </a:rPr>
              <a:t>Diamond			$</a:t>
            </a:r>
            <a:r>
              <a:rPr lang="en-US" dirty="0" smtClean="0">
                <a:latin typeface="Helvetica Neue"/>
                <a:cs typeface="Helvetica Neue"/>
              </a:rPr>
              <a:t>1,200/month</a:t>
            </a:r>
            <a:endParaRPr lang="en-US" dirty="0">
              <a:latin typeface="Helvetica Neue"/>
              <a:cs typeface="Helvetica Neue"/>
            </a:endParaRPr>
          </a:p>
          <a:p>
            <a:endParaRPr lang="en-US" dirty="0">
              <a:latin typeface="Helvetica Neue"/>
              <a:cs typeface="Helvetica Neue"/>
            </a:endParaRPr>
          </a:p>
          <a:p>
            <a:r>
              <a:rPr lang="en-US" dirty="0">
                <a:latin typeface="Helvetica Neue"/>
                <a:cs typeface="Helvetica Neue"/>
              </a:rPr>
              <a:t>Green </a:t>
            </a:r>
            <a:r>
              <a:rPr lang="en-US" dirty="0" smtClean="0">
                <a:latin typeface="Helvetica Neue"/>
                <a:cs typeface="Helvetica Neue"/>
              </a:rPr>
              <a:t>Diamond</a:t>
            </a:r>
            <a:r>
              <a:rPr lang="en-US" dirty="0">
                <a:latin typeface="Helvetica Neue"/>
                <a:cs typeface="Helvetica Neue"/>
              </a:rPr>
              <a:t>	</a:t>
            </a:r>
            <a:r>
              <a:rPr lang="en-US" dirty="0" smtClean="0">
                <a:latin typeface="Helvetica Neue"/>
                <a:cs typeface="Helvetica Neue"/>
              </a:rPr>
              <a:t>	$2,500/month</a:t>
            </a:r>
            <a:endParaRPr lang="en-US" dirty="0">
              <a:latin typeface="Helvetica Neue"/>
              <a:cs typeface="Helvetica Neue"/>
            </a:endParaRPr>
          </a:p>
          <a:p>
            <a:endParaRPr lang="en-US" dirty="0">
              <a:latin typeface="Helvetica Neue"/>
              <a:cs typeface="Helvetica Neue"/>
            </a:endParaRPr>
          </a:p>
          <a:p>
            <a:r>
              <a:rPr lang="en-US" dirty="0">
                <a:latin typeface="Helvetica Neue"/>
                <a:cs typeface="Helvetica Neue"/>
              </a:rPr>
              <a:t>Red </a:t>
            </a:r>
            <a:r>
              <a:rPr lang="en-US" dirty="0" smtClean="0">
                <a:latin typeface="Helvetica Neue"/>
                <a:cs typeface="Helvetica Neue"/>
              </a:rPr>
              <a:t>Diamond</a:t>
            </a:r>
            <a:r>
              <a:rPr lang="en-US" dirty="0">
                <a:latin typeface="Helvetica Neue"/>
                <a:cs typeface="Helvetica Neue"/>
              </a:rPr>
              <a:t>		$</a:t>
            </a:r>
            <a:r>
              <a:rPr lang="en-US" dirty="0" smtClean="0">
                <a:latin typeface="Helvetica Neue"/>
                <a:cs typeface="Helvetica Neue"/>
              </a:rPr>
              <a:t>5,000/month</a:t>
            </a:r>
            <a:endParaRPr lang="en-US" dirty="0">
              <a:latin typeface="Helvetica Neue"/>
              <a:cs typeface="Helvetica Neue"/>
            </a:endParaRPr>
          </a:p>
          <a:p>
            <a:endParaRPr lang="en-US" dirty="0">
              <a:latin typeface="Helvetica Neue"/>
              <a:cs typeface="Helvetica Neue"/>
            </a:endParaRPr>
          </a:p>
          <a:p>
            <a:r>
              <a:rPr lang="en-US" dirty="0">
                <a:latin typeface="Helvetica Neue"/>
                <a:cs typeface="Helvetica Neue"/>
              </a:rPr>
              <a:t>Black Diamond	</a:t>
            </a:r>
            <a:r>
              <a:rPr lang="en-US" dirty="0" smtClean="0">
                <a:latin typeface="Helvetica Neue"/>
                <a:cs typeface="Helvetica Neue"/>
              </a:rPr>
              <a:t>	$</a:t>
            </a:r>
            <a:r>
              <a:rPr lang="en-US" dirty="0">
                <a:latin typeface="Helvetica Neue"/>
                <a:cs typeface="Helvetica Neue"/>
              </a:rPr>
              <a:t>10,000</a:t>
            </a:r>
            <a:r>
              <a:rPr lang="en-US" dirty="0" smtClean="0">
                <a:latin typeface="Helvetica Neue"/>
                <a:cs typeface="Helvetica Neue"/>
              </a:rPr>
              <a:t>/month</a:t>
            </a:r>
            <a:endParaRPr lang="en-US" dirty="0">
              <a:latin typeface="Helvetica Neue"/>
              <a:cs typeface="Helvetica Neue"/>
            </a:endParaRPr>
          </a:p>
          <a:p>
            <a:endParaRPr lang="en-US" dirty="0"/>
          </a:p>
        </p:txBody>
      </p:sp>
      <p:pic>
        <p:nvPicPr>
          <p:cNvPr id="6" name="Picture 5" descr="Audi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0374" y="2930421"/>
            <a:ext cx="2574064" cy="1934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1866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VOY PPT Backgroun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7818"/>
            <a:ext cx="9144000" cy="706581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093452" y="1244544"/>
            <a:ext cx="392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Helvetica Neue"/>
                <a:cs typeface="Helvetica Neue"/>
              </a:rPr>
              <a:t>Reward Trips </a:t>
            </a:r>
            <a:endParaRPr lang="en-US" sz="2800" b="1" dirty="0">
              <a:latin typeface="Helvetica Neue"/>
              <a:cs typeface="Helvetica Neue"/>
            </a:endParaRPr>
          </a:p>
        </p:txBody>
      </p:sp>
      <p:pic>
        <p:nvPicPr>
          <p:cNvPr id="4" name="Picture 3" descr="GVOY (51 of 81)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914" y="2700835"/>
            <a:ext cx="6235748" cy="415716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46726" y="1987244"/>
            <a:ext cx="54705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lvetica Neue"/>
                <a:cs typeface="Helvetica Neue"/>
              </a:rPr>
              <a:t>GVOY Cruise to the </a:t>
            </a:r>
            <a:r>
              <a:rPr lang="en-US" dirty="0" smtClean="0">
                <a:latin typeface="Helvetica Neue"/>
                <a:cs typeface="Helvetica Neue"/>
              </a:rPr>
              <a:t>Caribbean</a:t>
            </a:r>
            <a:endParaRPr lang="en-US" dirty="0">
              <a:latin typeface="Helvetica Neue"/>
              <a:cs typeface="Helvetica Neue"/>
            </a:endParaRPr>
          </a:p>
          <a:p>
            <a:pPr algn="ctr"/>
            <a:endParaRPr lang="en-US" dirty="0">
              <a:latin typeface="Helvetica Neue"/>
              <a:cs typeface="Helvetica Neue"/>
            </a:endParaRPr>
          </a:p>
          <a:p>
            <a:pPr algn="ctr"/>
            <a:r>
              <a:rPr lang="en-US" dirty="0" smtClean="0">
                <a:latin typeface="Helvetica Neue"/>
                <a:cs typeface="Helvetica Neue"/>
              </a:rPr>
              <a:t>Kyäni Presidential </a:t>
            </a:r>
            <a:r>
              <a:rPr lang="en-US" dirty="0">
                <a:latin typeface="Helvetica Neue"/>
                <a:cs typeface="Helvetica Neue"/>
              </a:rPr>
              <a:t>Trip to Australia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0495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VOY PPT Backgroun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7818"/>
            <a:ext cx="9144000" cy="706581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23605" y="3100684"/>
            <a:ext cx="5535651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800" dirty="0">
                <a:latin typeface="Helvetica Neue"/>
                <a:cs typeface="Helvetica Neue"/>
              </a:rPr>
              <a:t>Launched in 2007 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>
                <a:latin typeface="Helvetica Neue"/>
                <a:cs typeface="Helvetica Neue"/>
              </a:rPr>
              <a:t>Founders with incredible experience and vision 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>
                <a:latin typeface="Helvetica Neue"/>
                <a:cs typeface="Helvetica Neue"/>
              </a:rPr>
              <a:t>Unparalleled financial backing 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>
                <a:latin typeface="Helvetica Neue"/>
                <a:cs typeface="Helvetica Neue"/>
              </a:rPr>
              <a:t>Operating in over 40 countries </a:t>
            </a:r>
          </a:p>
          <a:p>
            <a:endParaRPr lang="en-US" dirty="0"/>
          </a:p>
        </p:txBody>
      </p:sp>
      <p:pic>
        <p:nvPicPr>
          <p:cNvPr id="6" name="Picture 5" descr="Logo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148" y="1370470"/>
            <a:ext cx="3041116" cy="173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9925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VOY PPT Backgroun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7818"/>
            <a:ext cx="9144000" cy="706581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330833" y="175696"/>
            <a:ext cx="392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Helvetica Neue"/>
                <a:cs typeface="Helvetica Neue"/>
              </a:rPr>
              <a:t>Starter Kit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74762" y="1346736"/>
            <a:ext cx="2751544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Helvetica Neue"/>
                <a:cs typeface="Helvetica Neue"/>
              </a:rPr>
              <a:t>$499</a:t>
            </a:r>
          </a:p>
          <a:p>
            <a:r>
              <a:rPr lang="en-US" dirty="0" smtClean="0">
                <a:latin typeface="Helvetica Neue"/>
                <a:cs typeface="Helvetica Neue"/>
              </a:rPr>
              <a:t>1</a:t>
            </a:r>
            <a:r>
              <a:rPr lang="en-US" dirty="0">
                <a:latin typeface="Helvetica Neue"/>
                <a:cs typeface="Helvetica Neue"/>
              </a:rPr>
              <a:t>- Distributor Kit</a:t>
            </a:r>
          </a:p>
          <a:p>
            <a:r>
              <a:rPr lang="en-US" dirty="0">
                <a:latin typeface="Helvetica Neue"/>
                <a:cs typeface="Helvetica Neue"/>
              </a:rPr>
              <a:t>1- Sunrise </a:t>
            </a:r>
            <a:r>
              <a:rPr lang="en-US" dirty="0" smtClean="0">
                <a:latin typeface="Helvetica Neue"/>
                <a:cs typeface="Helvetica Neue"/>
              </a:rPr>
              <a:t>30oz. </a:t>
            </a:r>
            <a:r>
              <a:rPr lang="en-US" dirty="0">
                <a:latin typeface="Helvetica Neue"/>
                <a:cs typeface="Helvetica Neue"/>
              </a:rPr>
              <a:t>Bottle</a:t>
            </a:r>
          </a:p>
          <a:p>
            <a:r>
              <a:rPr lang="en-US" dirty="0">
                <a:latin typeface="Helvetica Neue"/>
                <a:cs typeface="Helvetica Neue"/>
              </a:rPr>
              <a:t>1- Sunrise 30 Pack</a:t>
            </a:r>
          </a:p>
          <a:p>
            <a:r>
              <a:rPr lang="en-US" dirty="0">
                <a:latin typeface="Helvetica Neue"/>
                <a:cs typeface="Helvetica Neue"/>
              </a:rPr>
              <a:t>1- Sunset 90ct</a:t>
            </a:r>
          </a:p>
          <a:p>
            <a:r>
              <a:rPr lang="en-US" dirty="0">
                <a:latin typeface="Helvetica Neue"/>
                <a:cs typeface="Helvetica Neue"/>
              </a:rPr>
              <a:t>1- Nitro FX 56ml</a:t>
            </a:r>
          </a:p>
          <a:p>
            <a:r>
              <a:rPr lang="en-US" dirty="0">
                <a:latin typeface="Helvetica Neue"/>
                <a:cs typeface="Helvetica Neue"/>
              </a:rPr>
              <a:t>1- Nitro FX 8 Pack</a:t>
            </a:r>
          </a:p>
          <a:p>
            <a:r>
              <a:rPr lang="en-US" dirty="0">
                <a:latin typeface="Helvetica Neue"/>
                <a:cs typeface="Helvetica Neue"/>
              </a:rPr>
              <a:t>1- Nitro </a:t>
            </a:r>
            <a:r>
              <a:rPr lang="en-US" dirty="0" err="1">
                <a:latin typeface="Helvetica Neue"/>
                <a:cs typeface="Helvetica Neue"/>
              </a:rPr>
              <a:t>Xtreme</a:t>
            </a:r>
            <a:r>
              <a:rPr lang="en-US" dirty="0">
                <a:latin typeface="Helvetica Neue"/>
                <a:cs typeface="Helvetica Neue"/>
              </a:rPr>
              <a:t> 8 Pack</a:t>
            </a:r>
          </a:p>
          <a:p>
            <a:r>
              <a:rPr lang="en-US" dirty="0">
                <a:latin typeface="Helvetica Neue"/>
                <a:cs typeface="Helvetica Neue"/>
              </a:rPr>
              <a:t>5- 7 Day Trial Packs</a:t>
            </a:r>
          </a:p>
          <a:p>
            <a:r>
              <a:rPr lang="en-US" dirty="0">
                <a:latin typeface="Helvetica Neue"/>
                <a:cs typeface="Helvetica Neue"/>
              </a:rPr>
              <a:t>1- 25 Pack - Sunrise, Sunset and Nitro FX Brochures</a:t>
            </a:r>
          </a:p>
          <a:p>
            <a:r>
              <a:rPr lang="en-US" dirty="0">
                <a:latin typeface="Helvetica Neue"/>
                <a:cs typeface="Helvetica Neue"/>
              </a:rPr>
              <a:t>1 Year Free </a:t>
            </a:r>
            <a:r>
              <a:rPr lang="en-US" dirty="0" err="1">
                <a:latin typeface="Helvetica Neue"/>
                <a:cs typeface="Helvetica Neue"/>
              </a:rPr>
              <a:t>Webtools</a:t>
            </a:r>
            <a:endParaRPr lang="en-US" dirty="0">
              <a:latin typeface="Helvetica Neue"/>
              <a:cs typeface="Helvetica Neue"/>
            </a:endParaRPr>
          </a:p>
          <a:p>
            <a:endParaRPr lang="en-US" dirty="0">
              <a:latin typeface="Helvetica Neue"/>
              <a:cs typeface="Helvetica Neue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226306" y="1332713"/>
            <a:ext cx="3207421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Helvetica Neue"/>
                <a:cs typeface="Helvetica Neue"/>
              </a:rPr>
              <a:t>         $</a:t>
            </a:r>
            <a:r>
              <a:rPr lang="en-US" sz="2400" b="1" dirty="0">
                <a:latin typeface="Helvetica Neue"/>
                <a:cs typeface="Helvetica Neue"/>
              </a:rPr>
              <a:t>999</a:t>
            </a:r>
          </a:p>
          <a:p>
            <a:r>
              <a:rPr lang="en-US" dirty="0" smtClean="0">
                <a:latin typeface="Helvetica Neue"/>
                <a:cs typeface="Helvetica Neue"/>
              </a:rPr>
              <a:t>1</a:t>
            </a:r>
            <a:r>
              <a:rPr lang="en-US" dirty="0">
                <a:latin typeface="Helvetica Neue"/>
                <a:cs typeface="Helvetica Neue"/>
              </a:rPr>
              <a:t>- Distributor Kit</a:t>
            </a:r>
          </a:p>
          <a:p>
            <a:r>
              <a:rPr lang="en-US" dirty="0">
                <a:latin typeface="Helvetica Neue"/>
                <a:cs typeface="Helvetica Neue"/>
              </a:rPr>
              <a:t>2- Sunrise </a:t>
            </a:r>
            <a:r>
              <a:rPr lang="en-US" dirty="0" smtClean="0">
                <a:latin typeface="Helvetica Neue"/>
                <a:cs typeface="Helvetica Neue"/>
              </a:rPr>
              <a:t>30oz. </a:t>
            </a:r>
            <a:r>
              <a:rPr lang="en-US" dirty="0">
                <a:latin typeface="Helvetica Neue"/>
                <a:cs typeface="Helvetica Neue"/>
              </a:rPr>
              <a:t>Bottle</a:t>
            </a:r>
          </a:p>
          <a:p>
            <a:r>
              <a:rPr lang="en-US" dirty="0">
                <a:latin typeface="Helvetica Neue"/>
                <a:cs typeface="Helvetica Neue"/>
              </a:rPr>
              <a:t>2- Sunrise 30 1oz. Packets</a:t>
            </a:r>
          </a:p>
          <a:p>
            <a:r>
              <a:rPr lang="en-US" dirty="0">
                <a:latin typeface="Helvetica Neue"/>
                <a:cs typeface="Helvetica Neue"/>
              </a:rPr>
              <a:t>2- Sunset 90ct</a:t>
            </a:r>
          </a:p>
          <a:p>
            <a:r>
              <a:rPr lang="en-US" dirty="0">
                <a:latin typeface="Helvetica Neue"/>
                <a:cs typeface="Helvetica Neue"/>
              </a:rPr>
              <a:t>2- Nitro FX 56ml</a:t>
            </a:r>
          </a:p>
          <a:p>
            <a:r>
              <a:rPr lang="en-US" dirty="0">
                <a:latin typeface="Helvetica Neue"/>
                <a:cs typeface="Helvetica Neue"/>
              </a:rPr>
              <a:t>2- Nitro FX 8 </a:t>
            </a:r>
            <a:r>
              <a:rPr lang="en-US" dirty="0" smtClean="0">
                <a:latin typeface="Helvetica Neue"/>
                <a:cs typeface="Helvetica Neue"/>
              </a:rPr>
              <a:t>Pack</a:t>
            </a:r>
            <a:endParaRPr lang="en-US" dirty="0">
              <a:latin typeface="Helvetica Neue"/>
              <a:cs typeface="Helvetica Neue"/>
            </a:endParaRPr>
          </a:p>
          <a:p>
            <a:r>
              <a:rPr lang="en-US" dirty="0">
                <a:latin typeface="Helvetica Neue"/>
                <a:cs typeface="Helvetica Neue"/>
              </a:rPr>
              <a:t>2-Nitro </a:t>
            </a:r>
            <a:r>
              <a:rPr lang="en-US" dirty="0" err="1">
                <a:latin typeface="Helvetica Neue"/>
                <a:cs typeface="Helvetica Neue"/>
              </a:rPr>
              <a:t>Xtreme</a:t>
            </a:r>
            <a:r>
              <a:rPr lang="en-US" dirty="0">
                <a:latin typeface="Helvetica Neue"/>
                <a:cs typeface="Helvetica Neue"/>
              </a:rPr>
              <a:t> 56ml.</a:t>
            </a:r>
          </a:p>
          <a:p>
            <a:r>
              <a:rPr lang="en-US" dirty="0">
                <a:latin typeface="Helvetica Neue"/>
                <a:cs typeface="Helvetica Neue"/>
              </a:rPr>
              <a:t>2-Nitro </a:t>
            </a:r>
            <a:r>
              <a:rPr lang="en-US" dirty="0" err="1">
                <a:latin typeface="Helvetica Neue"/>
                <a:cs typeface="Helvetica Neue"/>
              </a:rPr>
              <a:t>Xtreme</a:t>
            </a:r>
            <a:r>
              <a:rPr lang="en-US" dirty="0">
                <a:latin typeface="Helvetica Neue"/>
                <a:cs typeface="Helvetica Neue"/>
              </a:rPr>
              <a:t> 8 </a:t>
            </a:r>
            <a:r>
              <a:rPr lang="en-US" dirty="0" err="1">
                <a:latin typeface="Helvetica Neue"/>
                <a:cs typeface="Helvetica Neue"/>
              </a:rPr>
              <a:t>Pk</a:t>
            </a:r>
            <a:endParaRPr lang="en-US" dirty="0">
              <a:latin typeface="Helvetica Neue"/>
              <a:cs typeface="Helvetica Neue"/>
            </a:endParaRPr>
          </a:p>
          <a:p>
            <a:r>
              <a:rPr lang="en-US" dirty="0">
                <a:latin typeface="Helvetica Neue"/>
                <a:cs typeface="Helvetica Neue"/>
              </a:rPr>
              <a:t>15- 7 Day Trial </a:t>
            </a:r>
            <a:r>
              <a:rPr lang="en-US" dirty="0" err="1">
                <a:latin typeface="Helvetica Neue"/>
                <a:cs typeface="Helvetica Neue"/>
              </a:rPr>
              <a:t>Pks</a:t>
            </a:r>
            <a:endParaRPr lang="en-US" dirty="0">
              <a:latin typeface="Helvetica Neue"/>
              <a:cs typeface="Helvetica Neue"/>
            </a:endParaRPr>
          </a:p>
          <a:p>
            <a:r>
              <a:rPr lang="en-US" dirty="0">
                <a:latin typeface="Helvetica Neue"/>
                <a:cs typeface="Helvetica Neue"/>
              </a:rPr>
              <a:t>1- 25 Pack of </a:t>
            </a:r>
            <a:r>
              <a:rPr lang="en-US" dirty="0" smtClean="0">
                <a:latin typeface="Helvetica Neue"/>
                <a:cs typeface="Helvetica Neue"/>
              </a:rPr>
              <a:t>Sunrise</a:t>
            </a:r>
            <a:r>
              <a:rPr lang="en-US" dirty="0">
                <a:latin typeface="Helvetica Neue"/>
                <a:cs typeface="Helvetica Neue"/>
              </a:rPr>
              <a:t>, </a:t>
            </a:r>
            <a:r>
              <a:rPr lang="en-US" dirty="0" smtClean="0">
                <a:latin typeface="Helvetica Neue"/>
                <a:cs typeface="Helvetica Neue"/>
              </a:rPr>
              <a:t>Sunset, Nitro </a:t>
            </a:r>
            <a:r>
              <a:rPr lang="en-US" dirty="0">
                <a:latin typeface="Helvetica Neue"/>
                <a:cs typeface="Helvetica Neue"/>
              </a:rPr>
              <a:t>FX, </a:t>
            </a:r>
            <a:r>
              <a:rPr lang="en-US" dirty="0" smtClean="0">
                <a:latin typeface="Helvetica Neue"/>
                <a:cs typeface="Helvetica Neue"/>
              </a:rPr>
              <a:t>&amp; Health </a:t>
            </a:r>
            <a:r>
              <a:rPr lang="en-US" dirty="0">
                <a:latin typeface="Helvetica Neue"/>
                <a:cs typeface="Helvetica Neue"/>
              </a:rPr>
              <a:t>Triangle Brochures</a:t>
            </a:r>
          </a:p>
          <a:p>
            <a:r>
              <a:rPr lang="en-US" dirty="0">
                <a:latin typeface="Helvetica Neue"/>
                <a:cs typeface="Helvetica Neue"/>
              </a:rPr>
              <a:t>1 </a:t>
            </a:r>
            <a:r>
              <a:rPr lang="en-US" dirty="0" smtClean="0">
                <a:latin typeface="Helvetica Neue"/>
                <a:cs typeface="Helvetica Neue"/>
              </a:rPr>
              <a:t>Year Free </a:t>
            </a:r>
            <a:r>
              <a:rPr lang="en-US" dirty="0" err="1">
                <a:latin typeface="Helvetica Neue"/>
                <a:cs typeface="Helvetica Neue"/>
              </a:rPr>
              <a:t>Webtools</a:t>
            </a:r>
            <a:endParaRPr lang="en-US" b="1" dirty="0">
              <a:latin typeface="Helvetica Neue"/>
              <a:cs typeface="Helvetica Neue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5165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VOY PPT Backgroun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7818"/>
            <a:ext cx="9144000" cy="706581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136767" y="1174816"/>
            <a:ext cx="392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Helvetica Neue"/>
                <a:cs typeface="Helvetica Neue"/>
              </a:rPr>
              <a:t>Support &amp; Training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40415" y="1947684"/>
            <a:ext cx="60240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latin typeface="Helvetica Neue"/>
                <a:cs typeface="Helvetica Neue"/>
              </a:rPr>
              <a:t>Weekly Conference </a:t>
            </a:r>
            <a:r>
              <a:rPr lang="en-US" dirty="0" smtClean="0">
                <a:latin typeface="Helvetica Neue"/>
                <a:cs typeface="Helvetica Neue"/>
              </a:rPr>
              <a:t>Calls</a:t>
            </a:r>
          </a:p>
          <a:p>
            <a:endParaRPr lang="en-US" dirty="0">
              <a:latin typeface="Helvetica Neue"/>
              <a:cs typeface="Helvetica Neue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Helvetica Neue"/>
                <a:cs typeface="Helvetica Neue"/>
              </a:rPr>
              <a:t>Saturday </a:t>
            </a:r>
            <a:r>
              <a:rPr lang="en-US" dirty="0" smtClean="0">
                <a:latin typeface="Helvetica Neue"/>
                <a:cs typeface="Helvetica Neue"/>
              </a:rPr>
              <a:t>Trainings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Helvetica Neue"/>
              <a:cs typeface="Helvetica Neue"/>
            </a:endParaRP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Helvetica Neue"/>
                <a:cs typeface="Helvetica Neue"/>
              </a:rPr>
              <a:t>John C. Maxwell </a:t>
            </a:r>
            <a:r>
              <a:rPr lang="en-US" dirty="0">
                <a:latin typeface="Helvetica Neue"/>
                <a:cs typeface="Helvetica Neue"/>
              </a:rPr>
              <a:t>Event March 15</a:t>
            </a:r>
            <a:r>
              <a:rPr lang="en-US" baseline="30000" dirty="0">
                <a:latin typeface="Helvetica Neue"/>
                <a:cs typeface="Helvetica Neue"/>
              </a:rPr>
              <a:t>th</a:t>
            </a:r>
            <a:r>
              <a:rPr lang="en-US" dirty="0">
                <a:latin typeface="Helvetica Neue"/>
                <a:cs typeface="Helvetica Neue"/>
              </a:rPr>
              <a:t> in L.A</a:t>
            </a:r>
            <a:r>
              <a:rPr lang="en-US" dirty="0" smtClean="0">
                <a:latin typeface="Helvetica Neue"/>
                <a:cs typeface="Helvetica Neue"/>
              </a:rPr>
              <a:t>.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Helvetica Neue"/>
              <a:cs typeface="Helvetica Neue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Helvetica Neue"/>
                <a:cs typeface="Helvetica Neue"/>
              </a:rPr>
              <a:t>National Event Sept 5-6 in Las Vegas</a:t>
            </a:r>
          </a:p>
          <a:p>
            <a:endParaRPr lang="en-US" dirty="0"/>
          </a:p>
        </p:txBody>
      </p:sp>
      <p:pic>
        <p:nvPicPr>
          <p:cNvPr id="6" name="Picture 5" descr="Leader Pic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0789"/>
            <a:ext cx="9144000" cy="1857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0768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VOY PPT Background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7818"/>
            <a:ext cx="9144000" cy="706581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230542" y="2279216"/>
            <a:ext cx="392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Helvetica Neue"/>
                <a:cs typeface="Helvetica Neue"/>
              </a:rPr>
              <a:t>Tools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58480" y="2751341"/>
            <a:ext cx="602409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/>
              <a:buChar char="•"/>
            </a:pPr>
            <a:r>
              <a:rPr lang="en-US" dirty="0">
                <a:latin typeface="Helvetica Neue"/>
                <a:cs typeface="Helvetica Neue"/>
              </a:rPr>
              <a:t>Kyani Social in your </a:t>
            </a:r>
            <a:r>
              <a:rPr lang="en-US" dirty="0" smtClean="0">
                <a:latin typeface="Helvetica Neue"/>
                <a:cs typeface="Helvetica Neue"/>
              </a:rPr>
              <a:t>Back Office</a:t>
            </a:r>
            <a:endParaRPr lang="en-US" dirty="0">
              <a:latin typeface="Helvetica Neue"/>
              <a:cs typeface="Helvetica Neue"/>
            </a:endParaRPr>
          </a:p>
          <a:p>
            <a:pPr marL="285750" indent="-285750">
              <a:lnSpc>
                <a:spcPct val="200000"/>
              </a:lnSpc>
              <a:buFont typeface="Arial"/>
              <a:buChar char="•"/>
            </a:pPr>
            <a:r>
              <a:rPr lang="en-US" dirty="0" err="1" smtClean="0">
                <a:latin typeface="Helvetica Neue"/>
                <a:cs typeface="Helvetica Neue"/>
              </a:rPr>
              <a:t>www.kyani.net</a:t>
            </a:r>
            <a:endParaRPr lang="en-US" dirty="0">
              <a:latin typeface="Helvetica Neue"/>
              <a:cs typeface="Helvetica Neue"/>
            </a:endParaRPr>
          </a:p>
          <a:p>
            <a:pPr marL="285750" indent="-285750">
              <a:lnSpc>
                <a:spcPct val="200000"/>
              </a:lnSpc>
              <a:buFont typeface="Arial"/>
              <a:buChar char="•"/>
            </a:pPr>
            <a:r>
              <a:rPr lang="en-US" dirty="0" err="1" smtClean="0">
                <a:latin typeface="Helvetica Neue"/>
                <a:cs typeface="Helvetica Neue"/>
              </a:rPr>
              <a:t>www.greatestversionofyou.com</a:t>
            </a:r>
            <a:endParaRPr lang="en-US" dirty="0">
              <a:latin typeface="Helvetica Neue"/>
              <a:cs typeface="Helvetica Neue"/>
            </a:endParaRPr>
          </a:p>
          <a:p>
            <a:pPr marL="285750" indent="-285750">
              <a:lnSpc>
                <a:spcPct val="200000"/>
              </a:lnSpc>
              <a:buFont typeface="Arial"/>
              <a:buChar char="•"/>
            </a:pPr>
            <a:r>
              <a:rPr lang="en-US" dirty="0">
                <a:latin typeface="Helvetica Neue"/>
                <a:cs typeface="Helvetica Neue"/>
              </a:rPr>
              <a:t>www.kyaniscience.com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424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VOY PPT Backgroun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7818"/>
            <a:ext cx="9144000" cy="7065818"/>
          </a:xfrm>
          <a:prstGeom prst="rect">
            <a:avLst/>
          </a:prstGeom>
        </p:spPr>
      </p:pic>
      <p:pic>
        <p:nvPicPr>
          <p:cNvPr id="2" name="Picture 1" descr="Growth Chart Aug 20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2736" y="1172143"/>
            <a:ext cx="7227216" cy="4363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9136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VOY PPT Backgroun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7818"/>
            <a:ext cx="9144000" cy="706581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86225" y="1721539"/>
            <a:ext cx="4341717" cy="4001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800" b="1" dirty="0">
              <a:latin typeface="Helvetica Neue"/>
              <a:cs typeface="Helvetica Neue"/>
            </a:endParaRPr>
          </a:p>
          <a:p>
            <a:pPr algn="ctr"/>
            <a:r>
              <a:rPr lang="en-US" sz="2800" b="1" dirty="0" smtClean="0">
                <a:latin typeface="Helvetica Neue"/>
                <a:cs typeface="Helvetica Neue"/>
              </a:rPr>
              <a:t> </a:t>
            </a:r>
          </a:p>
          <a:p>
            <a:r>
              <a:rPr lang="en-US" dirty="0" smtClean="0">
                <a:latin typeface="Helvetica Neue"/>
                <a:cs typeface="Helvetica Neue"/>
              </a:rPr>
              <a:t>• </a:t>
            </a:r>
            <a:r>
              <a:rPr lang="en-US" dirty="0">
                <a:latin typeface="Helvetica Neue"/>
                <a:cs typeface="Helvetica Neue"/>
              </a:rPr>
              <a:t>The Health and Wellness Industry generates $500 </a:t>
            </a:r>
            <a:r>
              <a:rPr lang="en-US" dirty="0" smtClean="0">
                <a:latin typeface="Helvetica Neue"/>
                <a:cs typeface="Helvetica Neue"/>
              </a:rPr>
              <a:t>Billion / year</a:t>
            </a:r>
          </a:p>
          <a:p>
            <a:endParaRPr lang="en-US" dirty="0">
              <a:latin typeface="Helvetica Neue"/>
              <a:cs typeface="Helvetica Neue"/>
            </a:endParaRPr>
          </a:p>
          <a:p>
            <a:r>
              <a:rPr lang="en-US" dirty="0">
                <a:latin typeface="Helvetica Neue"/>
                <a:cs typeface="Helvetica Neue"/>
              </a:rPr>
              <a:t>• The Direct Sales Industry generates $120 </a:t>
            </a:r>
            <a:r>
              <a:rPr lang="en-US" dirty="0" smtClean="0">
                <a:latin typeface="Helvetica Neue"/>
                <a:cs typeface="Helvetica Neue"/>
              </a:rPr>
              <a:t>Billion / year</a:t>
            </a:r>
          </a:p>
          <a:p>
            <a:r>
              <a:rPr lang="en-US" dirty="0">
                <a:latin typeface="Helvetica Neue"/>
                <a:cs typeface="Helvetica Neue"/>
              </a:rPr>
              <a:t/>
            </a:r>
            <a:br>
              <a:rPr lang="en-US" dirty="0">
                <a:latin typeface="Helvetica Neue"/>
                <a:cs typeface="Helvetica Neue"/>
              </a:rPr>
            </a:br>
            <a:r>
              <a:rPr lang="en-US" dirty="0" smtClean="0">
                <a:latin typeface="Helvetica Neue"/>
                <a:cs typeface="Helvetica Neue"/>
              </a:rPr>
              <a:t>• Industry revered </a:t>
            </a:r>
            <a:r>
              <a:rPr lang="en-US" dirty="0">
                <a:latin typeface="Helvetica Neue"/>
                <a:cs typeface="Helvetica Neue"/>
              </a:rPr>
              <a:t>by Robert </a:t>
            </a:r>
            <a:r>
              <a:rPr lang="en-US" dirty="0" err="1">
                <a:latin typeface="Helvetica Neue"/>
                <a:cs typeface="Helvetica Neue"/>
              </a:rPr>
              <a:t>Kiyosaki</a:t>
            </a:r>
            <a:r>
              <a:rPr lang="en-US" dirty="0">
                <a:latin typeface="Helvetica Neue"/>
                <a:cs typeface="Helvetica Neue"/>
              </a:rPr>
              <a:t>, Donald </a:t>
            </a:r>
            <a:r>
              <a:rPr lang="en-US" dirty="0" smtClean="0">
                <a:latin typeface="Helvetica Neue"/>
                <a:cs typeface="Helvetica Neue"/>
              </a:rPr>
              <a:t>Trump and </a:t>
            </a:r>
            <a:r>
              <a:rPr lang="en-US" dirty="0">
                <a:latin typeface="Helvetica Neue"/>
                <a:cs typeface="Helvetica Neue"/>
              </a:rPr>
              <a:t>Warren Buffet </a:t>
            </a:r>
            <a:endParaRPr lang="en-US" dirty="0" smtClean="0">
              <a:latin typeface="Helvetica Neue"/>
              <a:cs typeface="Helvetica Neue"/>
            </a:endParaRPr>
          </a:p>
          <a:p>
            <a:endParaRPr lang="en-US" dirty="0">
              <a:latin typeface="Helvetica Neue"/>
              <a:cs typeface="Helvetica Neue"/>
            </a:endParaRPr>
          </a:p>
          <a:p>
            <a:r>
              <a:rPr lang="en-US" dirty="0" smtClean="0">
                <a:latin typeface="Helvetica Neue"/>
                <a:cs typeface="Helvetica Neue"/>
              </a:rPr>
              <a:t>• </a:t>
            </a:r>
            <a:r>
              <a:rPr lang="en-US" dirty="0">
                <a:latin typeface="Helvetica Neue"/>
                <a:cs typeface="Helvetica Neue"/>
              </a:rPr>
              <a:t>Network marketing creates millionaires 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165415" y="1577095"/>
            <a:ext cx="384239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Helvetica Neue"/>
                <a:cs typeface="Helvetica Neue"/>
              </a:rPr>
              <a:t>Wellness Industry</a:t>
            </a:r>
          </a:p>
          <a:p>
            <a:endParaRPr lang="en-US" dirty="0"/>
          </a:p>
        </p:txBody>
      </p:sp>
      <p:pic>
        <p:nvPicPr>
          <p:cNvPr id="4" name="Picture 3" descr="trump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943" y="1363927"/>
            <a:ext cx="2007999" cy="2007999"/>
          </a:xfrm>
          <a:prstGeom prst="rect">
            <a:avLst/>
          </a:prstGeom>
        </p:spPr>
      </p:pic>
      <p:pic>
        <p:nvPicPr>
          <p:cNvPr id="6" name="Picture 5" descr="buffe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943" y="3551007"/>
            <a:ext cx="2007999" cy="200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5055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VOY PPT Backgroun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7818"/>
            <a:ext cx="9144000" cy="706581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112591" y="1913563"/>
            <a:ext cx="280013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latin typeface="Helvetica Neue"/>
                <a:cs typeface="Helvetica Neue"/>
              </a:rPr>
              <a:t>“The Health and Wellness Industry will be the next major force in business on the planet, reaching $1 TRILLION within the next 3 to 5 years!” </a:t>
            </a:r>
            <a:endParaRPr lang="en-US" dirty="0">
              <a:latin typeface="Helvetica Neue"/>
              <a:cs typeface="Helvetica Neue"/>
            </a:endParaRPr>
          </a:p>
          <a:p>
            <a:r>
              <a:rPr lang="en-US" dirty="0">
                <a:latin typeface="Helvetica Neue"/>
                <a:cs typeface="Helvetica Neue"/>
              </a:rPr>
              <a:t>	</a:t>
            </a:r>
            <a:endParaRPr lang="en-US" dirty="0" smtClean="0">
              <a:latin typeface="Helvetica Neue"/>
              <a:cs typeface="Helvetica Neue"/>
            </a:endParaRPr>
          </a:p>
          <a:p>
            <a:r>
              <a:rPr lang="en-US" dirty="0" smtClean="0">
                <a:latin typeface="Helvetica Neue"/>
                <a:cs typeface="Helvetica Neue"/>
              </a:rPr>
              <a:t>­</a:t>
            </a:r>
            <a:r>
              <a:rPr lang="en-US" dirty="0">
                <a:latin typeface="Helvetica Neue"/>
                <a:cs typeface="Helvetica Neue"/>
              </a:rPr>
              <a:t>Paul Zane </a:t>
            </a:r>
            <a:r>
              <a:rPr lang="en-US" dirty="0" err="1">
                <a:latin typeface="Helvetica Neue"/>
                <a:cs typeface="Helvetica Neue"/>
              </a:rPr>
              <a:t>Pilzer</a:t>
            </a:r>
            <a:r>
              <a:rPr lang="en-US" dirty="0">
                <a:latin typeface="Helvetica Neue"/>
                <a:cs typeface="Helvetica Neue"/>
              </a:rPr>
              <a:t> </a:t>
            </a:r>
          </a:p>
          <a:p>
            <a:endParaRPr lang="en-US" dirty="0"/>
          </a:p>
        </p:txBody>
      </p:sp>
      <p:pic>
        <p:nvPicPr>
          <p:cNvPr id="3" name="Picture 2" descr="Pau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921" y="1386937"/>
            <a:ext cx="2298700" cy="353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877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VOY PPT Backgroun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7818"/>
            <a:ext cx="9144000" cy="7065818"/>
          </a:xfrm>
          <a:prstGeom prst="rect">
            <a:avLst/>
          </a:prstGeom>
        </p:spPr>
      </p:pic>
      <p:pic>
        <p:nvPicPr>
          <p:cNvPr id="7" name="Picture 6" descr="Kyani-NewTriangle-2014 cropped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758" y="4768009"/>
            <a:ext cx="2107560" cy="20936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72450" y="1644292"/>
            <a:ext cx="5210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Helvetica Neue"/>
                <a:cs typeface="Helvetica Neue"/>
              </a:rPr>
              <a:t>Kyani Health Triangle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56401" y="2466858"/>
            <a:ext cx="630087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Helvetica Neue"/>
                <a:cs typeface="Helvetica Neue"/>
              </a:rPr>
              <a:t>Food Based – Natural </a:t>
            </a:r>
            <a:r>
              <a:rPr lang="en-US" dirty="0" smtClean="0">
                <a:latin typeface="Helvetica Neue"/>
                <a:cs typeface="Helvetica Neue"/>
              </a:rPr>
              <a:t>Products</a:t>
            </a:r>
          </a:p>
          <a:p>
            <a:endParaRPr lang="en-US" dirty="0">
              <a:latin typeface="Helvetica Neue"/>
              <a:cs typeface="Helvetica Neue"/>
            </a:endParaRPr>
          </a:p>
          <a:p>
            <a:r>
              <a:rPr lang="en-US" b="1" dirty="0" err="1">
                <a:latin typeface="Helvetica Neue"/>
                <a:cs typeface="Helvetica Neue"/>
              </a:rPr>
              <a:t>Kyäni</a:t>
            </a:r>
            <a:r>
              <a:rPr lang="en-US" b="1" dirty="0">
                <a:latin typeface="Helvetica Neue"/>
                <a:cs typeface="Helvetica Neue"/>
              </a:rPr>
              <a:t> Sunrise: </a:t>
            </a:r>
            <a:r>
              <a:rPr lang="en-US" dirty="0">
                <a:latin typeface="Helvetica Neue"/>
                <a:cs typeface="Helvetica Neue"/>
              </a:rPr>
              <a:t>A powerful </a:t>
            </a:r>
            <a:r>
              <a:rPr lang="en-US" dirty="0" err="1">
                <a:latin typeface="Helvetica Neue"/>
                <a:cs typeface="Helvetica Neue"/>
              </a:rPr>
              <a:t>nutraceutical</a:t>
            </a:r>
            <a:r>
              <a:rPr lang="en-US" dirty="0">
                <a:latin typeface="Helvetica Neue"/>
                <a:cs typeface="Helvetica Neue"/>
              </a:rPr>
              <a:t> featuring the Wild Alaskan Blueberry and </a:t>
            </a:r>
            <a:r>
              <a:rPr lang="en-US" dirty="0" smtClean="0">
                <a:latin typeface="Helvetica Neue"/>
                <a:cs typeface="Helvetica Neue"/>
              </a:rPr>
              <a:t>19 </a:t>
            </a:r>
            <a:r>
              <a:rPr lang="en-US" dirty="0" err="1" smtClean="0">
                <a:latin typeface="Helvetica Neue"/>
                <a:cs typeface="Helvetica Neue"/>
              </a:rPr>
              <a:t>Superfruits</a:t>
            </a:r>
            <a:r>
              <a:rPr lang="en-US" dirty="0" smtClean="0">
                <a:latin typeface="Helvetica Neue"/>
                <a:cs typeface="Helvetica Neue"/>
              </a:rPr>
              <a:t> </a:t>
            </a:r>
            <a:r>
              <a:rPr lang="en-US" dirty="0">
                <a:latin typeface="Helvetica Neue"/>
                <a:cs typeface="Helvetica Neue"/>
              </a:rPr>
              <a:t>and </a:t>
            </a:r>
            <a:r>
              <a:rPr lang="en-US" dirty="0" smtClean="0">
                <a:latin typeface="Helvetica Neue"/>
                <a:cs typeface="Helvetica Neue"/>
              </a:rPr>
              <a:t>Vegetables</a:t>
            </a:r>
          </a:p>
          <a:p>
            <a:endParaRPr lang="en-US" dirty="0">
              <a:latin typeface="Helvetica Neue"/>
              <a:cs typeface="Helvetica Neue"/>
            </a:endParaRPr>
          </a:p>
          <a:p>
            <a:r>
              <a:rPr lang="en-US" b="1" dirty="0">
                <a:latin typeface="Helvetica Neue"/>
                <a:cs typeface="Helvetica Neue"/>
              </a:rPr>
              <a:t>Kyani Sunset: </a:t>
            </a:r>
            <a:r>
              <a:rPr lang="en-US" dirty="0">
                <a:latin typeface="Helvetica Neue"/>
                <a:cs typeface="Helvetica Neue"/>
              </a:rPr>
              <a:t>A perfect combination of tocotrienols (the most impactful form of vitamin E) and omega­3s from Wild Alaskan Sockeye Salmon. Powerful source of Vitamin A &amp; </a:t>
            </a:r>
            <a:r>
              <a:rPr lang="en-US" dirty="0" smtClean="0">
                <a:latin typeface="Helvetica Neue"/>
                <a:cs typeface="Helvetica Neue"/>
              </a:rPr>
              <a:t>D</a:t>
            </a:r>
          </a:p>
          <a:p>
            <a:endParaRPr lang="en-US" dirty="0">
              <a:latin typeface="Helvetica Neue"/>
              <a:cs typeface="Helvetica Neue"/>
            </a:endParaRPr>
          </a:p>
          <a:p>
            <a:r>
              <a:rPr lang="en-US" b="1" dirty="0" err="1">
                <a:latin typeface="Helvetica Neue"/>
                <a:cs typeface="Helvetica Neue"/>
              </a:rPr>
              <a:t>Kyäni</a:t>
            </a:r>
            <a:r>
              <a:rPr lang="en-US" b="1" dirty="0">
                <a:latin typeface="Helvetica Neue"/>
                <a:cs typeface="Helvetica Neue"/>
              </a:rPr>
              <a:t> </a:t>
            </a:r>
            <a:r>
              <a:rPr lang="en-US" b="1" dirty="0" err="1">
                <a:latin typeface="Helvetica Neue"/>
                <a:cs typeface="Helvetica Neue"/>
              </a:rPr>
              <a:t>NitroFX</a:t>
            </a:r>
            <a:r>
              <a:rPr lang="en-US" b="1" dirty="0">
                <a:latin typeface="Helvetica Neue"/>
                <a:cs typeface="Helvetica Neue"/>
              </a:rPr>
              <a:t>: </a:t>
            </a:r>
            <a:r>
              <a:rPr lang="en-US" dirty="0">
                <a:latin typeface="Helvetica Neue"/>
                <a:cs typeface="Helvetica Neue"/>
              </a:rPr>
              <a:t>A proprietary blend of Noni concentrate that has been proven to increase your body’s production of Nitric Oxide (NO) </a:t>
            </a:r>
          </a:p>
        </p:txBody>
      </p:sp>
    </p:spTree>
    <p:extLst>
      <p:ext uri="{BB962C8B-B14F-4D97-AF65-F5344CB8AC3E}">
        <p14:creationId xmlns:p14="http://schemas.microsoft.com/office/powerpoint/2010/main" val="20886875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VOY PPT Backgroun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7818"/>
            <a:ext cx="9144000" cy="7065818"/>
          </a:xfrm>
          <a:prstGeom prst="rect">
            <a:avLst/>
          </a:prstGeom>
        </p:spPr>
      </p:pic>
      <p:pic>
        <p:nvPicPr>
          <p:cNvPr id="7" name="Picture 6" descr="Kyani-NitroXtreme15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7292" y="1129550"/>
            <a:ext cx="2313999" cy="46484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39886" y="1625755"/>
            <a:ext cx="47541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Helvetica Neue"/>
                <a:cs typeface="Helvetica Neue"/>
              </a:rPr>
              <a:t>Kyani Nitro </a:t>
            </a:r>
            <a:r>
              <a:rPr lang="en-US" sz="2800" b="1" dirty="0" err="1">
                <a:latin typeface="Helvetica Neue"/>
                <a:cs typeface="Helvetica Neue"/>
              </a:rPr>
              <a:t>Xtreme</a:t>
            </a:r>
            <a:r>
              <a:rPr lang="en-US" sz="2800" b="1" dirty="0">
                <a:latin typeface="Helvetica Neue"/>
                <a:cs typeface="Helvetica Neue"/>
              </a:rPr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546726" y="2572259"/>
            <a:ext cx="6056653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>
              <a:latin typeface="Helvetica Neue"/>
              <a:cs typeface="Helvetica Neue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Helvetica Neue"/>
                <a:cs typeface="Helvetica Neue"/>
              </a:rPr>
              <a:t>Nitric Oxide is known as the “Molecule of Life” </a:t>
            </a:r>
            <a:endParaRPr lang="en-US" dirty="0" smtClean="0">
              <a:latin typeface="Helvetica Neue"/>
              <a:cs typeface="Helvetica Neue"/>
            </a:endParaRPr>
          </a:p>
          <a:p>
            <a:pPr marL="285750" indent="-285750">
              <a:buFont typeface="Arial"/>
              <a:buChar char="•"/>
            </a:pPr>
            <a:endParaRPr lang="en-US" dirty="0">
              <a:latin typeface="Helvetica Neue"/>
              <a:cs typeface="Helvetica Neue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Helvetica Neue"/>
                <a:cs typeface="Helvetica Neue"/>
              </a:rPr>
              <a:t>Backed by Nobel Prize Winning Research </a:t>
            </a:r>
            <a:endParaRPr lang="en-US" dirty="0" smtClean="0">
              <a:latin typeface="Helvetica Neue"/>
              <a:cs typeface="Helvetica Neue"/>
            </a:endParaRPr>
          </a:p>
          <a:p>
            <a:pPr marL="285750" indent="-285750">
              <a:buFont typeface="Arial"/>
              <a:buChar char="•"/>
            </a:pPr>
            <a:endParaRPr lang="en-US" dirty="0">
              <a:latin typeface="Helvetica Neue"/>
              <a:cs typeface="Helvetica Neue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Helvetica Neue"/>
                <a:cs typeface="Helvetica Neue"/>
              </a:rPr>
              <a:t>Enhances the body’s production of Nitric Oxide </a:t>
            </a:r>
            <a:endParaRPr lang="en-US" dirty="0" smtClean="0">
              <a:latin typeface="Helvetica Neue"/>
              <a:cs typeface="Helvetica Neue"/>
            </a:endParaRPr>
          </a:p>
          <a:p>
            <a:pPr marL="285750" indent="-285750">
              <a:buFont typeface="Arial"/>
              <a:buChar char="•"/>
            </a:pPr>
            <a:endParaRPr lang="en-US" dirty="0">
              <a:latin typeface="Helvetica Neue"/>
              <a:cs typeface="Helvetica Neue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Helvetica Neue"/>
                <a:cs typeface="Helvetica Neue"/>
              </a:rPr>
              <a:t>Over 120,000 studies and research papers support the use of Nitric Oxide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0815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VOY PPT Background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7818"/>
            <a:ext cx="9144000" cy="706581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46727" y="2985045"/>
            <a:ext cx="630087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>
              <a:latin typeface="Helvetica Neue"/>
              <a:cs typeface="Helvetica Neue"/>
            </a:endParaRPr>
          </a:p>
          <a:p>
            <a:endParaRPr lang="en-US" dirty="0">
              <a:latin typeface="Helvetica Neue"/>
              <a:cs typeface="Helvetica Neue"/>
            </a:endParaRPr>
          </a:p>
          <a:p>
            <a:r>
              <a:rPr lang="en-US" dirty="0" smtClean="0">
                <a:latin typeface="Helvetica Neue"/>
                <a:cs typeface="Helvetica Neue"/>
              </a:rPr>
              <a:t>Tri </a:t>
            </a:r>
            <a:r>
              <a:rPr lang="en-US" dirty="0">
                <a:latin typeface="Helvetica Neue"/>
                <a:cs typeface="Helvetica Neue"/>
              </a:rPr>
              <a:t>- Pack for Distributor			$129.00/</a:t>
            </a:r>
            <a:r>
              <a:rPr lang="en-US" dirty="0" err="1">
                <a:latin typeface="Helvetica Neue"/>
                <a:cs typeface="Helvetica Neue"/>
              </a:rPr>
              <a:t>mth</a:t>
            </a:r>
            <a:endParaRPr lang="en-US" dirty="0">
              <a:latin typeface="Helvetica Neue"/>
              <a:cs typeface="Helvetica Neue"/>
            </a:endParaRPr>
          </a:p>
          <a:p>
            <a:endParaRPr lang="en-US" dirty="0">
              <a:latin typeface="Helvetica Neue"/>
              <a:cs typeface="Helvetica Neue"/>
            </a:endParaRPr>
          </a:p>
          <a:p>
            <a:r>
              <a:rPr lang="en-US" dirty="0">
                <a:latin typeface="Helvetica Neue"/>
                <a:cs typeface="Helvetica Neue"/>
              </a:rPr>
              <a:t>Tri - Pack for Customer			$139.00/</a:t>
            </a:r>
            <a:r>
              <a:rPr lang="en-US" dirty="0" err="1">
                <a:latin typeface="Helvetica Neue"/>
                <a:cs typeface="Helvetica Neue"/>
              </a:rPr>
              <a:t>mth</a:t>
            </a:r>
            <a:endParaRPr lang="en-US" dirty="0">
              <a:latin typeface="Helvetica Neue"/>
              <a:cs typeface="Helvetica Neue"/>
            </a:endParaRPr>
          </a:p>
          <a:p>
            <a:endParaRPr lang="en-US" dirty="0">
              <a:latin typeface="Helvetica Neue"/>
              <a:cs typeface="Helvetica Neue"/>
            </a:endParaRPr>
          </a:p>
          <a:p>
            <a:endParaRPr lang="en-US" dirty="0">
              <a:latin typeface="Helvetica Neue"/>
              <a:cs typeface="Helvetica Neue"/>
            </a:endParaRPr>
          </a:p>
          <a:p>
            <a:pPr algn="ctr"/>
            <a:r>
              <a:rPr lang="en-US" b="1" dirty="0">
                <a:latin typeface="Helvetica Neue"/>
                <a:cs typeface="Helvetica Neue"/>
              </a:rPr>
              <a:t>LESS THAN $4.50/day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200133" y="2723435"/>
            <a:ext cx="47378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Helvetica Neue"/>
                <a:cs typeface="Helvetica Neue"/>
              </a:rPr>
              <a:t>Customer Program</a:t>
            </a:r>
          </a:p>
        </p:txBody>
      </p:sp>
      <p:pic>
        <p:nvPicPr>
          <p:cNvPr id="7" name="Picture 6" descr="coupl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4350" y="213732"/>
            <a:ext cx="349250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376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ustomer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627" y="3360133"/>
            <a:ext cx="3492500" cy="2324100"/>
          </a:xfrm>
          <a:prstGeom prst="rect">
            <a:avLst/>
          </a:prstGeom>
        </p:spPr>
      </p:pic>
      <p:pic>
        <p:nvPicPr>
          <p:cNvPr id="5" name="Picture 4" descr="GVOY PPT Background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7818"/>
            <a:ext cx="9144000" cy="706581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937478" y="2800180"/>
            <a:ext cx="647996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endParaRPr lang="en-US" dirty="0" smtClean="0">
              <a:latin typeface="Helvetica Neue"/>
              <a:cs typeface="Helvetica Neue"/>
            </a:endParaRPr>
          </a:p>
          <a:p>
            <a:pPr marL="285750" indent="-285750">
              <a:buFont typeface="Arial"/>
              <a:buChar char="•"/>
            </a:pPr>
            <a:r>
              <a:rPr lang="en-US" dirty="0" smtClean="0">
                <a:latin typeface="Helvetica Neue"/>
                <a:cs typeface="Helvetica Neue"/>
              </a:rPr>
              <a:t>20</a:t>
            </a:r>
            <a:r>
              <a:rPr lang="en-US" dirty="0">
                <a:latin typeface="Helvetica Neue"/>
                <a:cs typeface="Helvetica Neue"/>
              </a:rPr>
              <a:t>% Residual Commission of </a:t>
            </a:r>
            <a:r>
              <a:rPr lang="en-US" dirty="0" err="1">
                <a:latin typeface="Helvetica Neue"/>
                <a:cs typeface="Helvetica Neue"/>
              </a:rPr>
              <a:t>Autoship</a:t>
            </a:r>
            <a:r>
              <a:rPr lang="en-US" dirty="0">
                <a:latin typeface="Helvetica Neue"/>
                <a:cs typeface="Helvetica Neue"/>
              </a:rPr>
              <a:t> Customers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Helvetica Neue"/>
              <a:cs typeface="Helvetica Neue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Helvetica Neue"/>
                <a:cs typeface="Helvetica Neue"/>
              </a:rPr>
              <a:t>30 Day Money Back </a:t>
            </a:r>
            <a:r>
              <a:rPr lang="en-US" dirty="0" smtClean="0">
                <a:latin typeface="Helvetica Neue"/>
                <a:cs typeface="Helvetica Neue"/>
              </a:rPr>
              <a:t>Guarantee</a:t>
            </a:r>
          </a:p>
          <a:p>
            <a:pPr marL="285750" indent="-285750">
              <a:buFont typeface="Arial"/>
              <a:buChar char="•"/>
            </a:pPr>
            <a:endParaRPr lang="en-US" dirty="0">
              <a:latin typeface="Helvetica Neue"/>
              <a:cs typeface="Helvetica Neue"/>
            </a:endParaRPr>
          </a:p>
          <a:p>
            <a:pPr marL="285750" indent="-285750">
              <a:buFont typeface="Arial"/>
              <a:buChar char="•"/>
            </a:pPr>
            <a:r>
              <a:rPr lang="en-US" dirty="0">
                <a:latin typeface="Helvetica Neue"/>
                <a:cs typeface="Helvetica Neue"/>
              </a:rPr>
              <a:t>No Contracts on </a:t>
            </a:r>
            <a:r>
              <a:rPr lang="en-US" dirty="0" err="1">
                <a:latin typeface="Helvetica Neue"/>
                <a:cs typeface="Helvetica Neue"/>
              </a:rPr>
              <a:t>Autoship</a:t>
            </a:r>
            <a:endParaRPr lang="en-US" dirty="0">
              <a:latin typeface="Helvetica Neue"/>
              <a:cs typeface="Helvetica Neue"/>
            </a:endParaRP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507324" y="1629140"/>
            <a:ext cx="45913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Helvetica Neue"/>
                <a:cs typeface="Helvetica Neue"/>
              </a:rPr>
              <a:t>Personal Customers</a:t>
            </a:r>
          </a:p>
        </p:txBody>
      </p:sp>
    </p:spTree>
    <p:extLst>
      <p:ext uri="{BB962C8B-B14F-4D97-AF65-F5344CB8AC3E}">
        <p14:creationId xmlns:p14="http://schemas.microsoft.com/office/powerpoint/2010/main" val="28848359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1579</TotalTime>
  <Words>549</Words>
  <Application>Microsoft Macintosh PowerPoint</Application>
  <PresentationFormat>On-screen Show (4:3)</PresentationFormat>
  <Paragraphs>167</Paragraphs>
  <Slides>22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Michelle Hawkins</dc:creator>
  <cp:lastModifiedBy>Michelle Hawkins</cp:lastModifiedBy>
  <cp:revision>26</cp:revision>
  <dcterms:created xsi:type="dcterms:W3CDTF">2013-04-25T20:29:01Z</dcterms:created>
  <dcterms:modified xsi:type="dcterms:W3CDTF">2014-10-30T03:42:28Z</dcterms:modified>
</cp:coreProperties>
</file>