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7"/>
  </p:notesMasterIdLst>
  <p:sldIdLst>
    <p:sldId id="304" r:id="rId2"/>
    <p:sldId id="307" r:id="rId3"/>
    <p:sldId id="309" r:id="rId4"/>
    <p:sldId id="276" r:id="rId5"/>
    <p:sldId id="278" r:id="rId6"/>
    <p:sldId id="280" r:id="rId7"/>
    <p:sldId id="310" r:id="rId8"/>
    <p:sldId id="279" r:id="rId9"/>
    <p:sldId id="283" r:id="rId10"/>
    <p:sldId id="277" r:id="rId11"/>
    <p:sldId id="284" r:id="rId12"/>
    <p:sldId id="287" r:id="rId13"/>
    <p:sldId id="286" r:id="rId14"/>
    <p:sldId id="288" r:id="rId15"/>
    <p:sldId id="289" r:id="rId16"/>
    <p:sldId id="299" r:id="rId17"/>
    <p:sldId id="292" r:id="rId18"/>
    <p:sldId id="300" r:id="rId19"/>
    <p:sldId id="290" r:id="rId20"/>
    <p:sldId id="294" r:id="rId21"/>
    <p:sldId id="295" r:id="rId22"/>
    <p:sldId id="296" r:id="rId23"/>
    <p:sldId id="297" r:id="rId24"/>
    <p:sldId id="298" r:id="rId25"/>
    <p:sldId id="308" r:id="rId26"/>
  </p:sldIdLst>
  <p:sldSz cx="9144000" cy="6858000" type="screen4x3"/>
  <p:notesSz cx="6858000" cy="9144000"/>
  <p:defaultTextStyle>
    <a:defPPr>
      <a:defRPr lang="en-US"/>
    </a:defPPr>
    <a:lvl1pPr marL="0" algn="l" defTabSz="457160" rtl="0" eaLnBrk="1" latinLnBrk="0" hangingPunct="1">
      <a:defRPr sz="1800" kern="1200">
        <a:solidFill>
          <a:schemeClr val="tx1"/>
        </a:solidFill>
        <a:latin typeface="+mn-lt"/>
        <a:ea typeface="+mn-ea"/>
        <a:cs typeface="+mn-cs"/>
      </a:defRPr>
    </a:lvl1pPr>
    <a:lvl2pPr marL="457160" algn="l" defTabSz="457160" rtl="0" eaLnBrk="1" latinLnBrk="0" hangingPunct="1">
      <a:defRPr sz="1800" kern="1200">
        <a:solidFill>
          <a:schemeClr val="tx1"/>
        </a:solidFill>
        <a:latin typeface="+mn-lt"/>
        <a:ea typeface="+mn-ea"/>
        <a:cs typeface="+mn-cs"/>
      </a:defRPr>
    </a:lvl2pPr>
    <a:lvl3pPr marL="914320" algn="l" defTabSz="457160" rtl="0" eaLnBrk="1" latinLnBrk="0" hangingPunct="1">
      <a:defRPr sz="1800" kern="1200">
        <a:solidFill>
          <a:schemeClr val="tx1"/>
        </a:solidFill>
        <a:latin typeface="+mn-lt"/>
        <a:ea typeface="+mn-ea"/>
        <a:cs typeface="+mn-cs"/>
      </a:defRPr>
    </a:lvl3pPr>
    <a:lvl4pPr marL="1371480" algn="l" defTabSz="457160" rtl="0" eaLnBrk="1" latinLnBrk="0" hangingPunct="1">
      <a:defRPr sz="1800" kern="1200">
        <a:solidFill>
          <a:schemeClr val="tx1"/>
        </a:solidFill>
        <a:latin typeface="+mn-lt"/>
        <a:ea typeface="+mn-ea"/>
        <a:cs typeface="+mn-cs"/>
      </a:defRPr>
    </a:lvl4pPr>
    <a:lvl5pPr marL="1828640" algn="l" defTabSz="457160" rtl="0" eaLnBrk="1" latinLnBrk="0" hangingPunct="1">
      <a:defRPr sz="1800" kern="1200">
        <a:solidFill>
          <a:schemeClr val="tx1"/>
        </a:solidFill>
        <a:latin typeface="+mn-lt"/>
        <a:ea typeface="+mn-ea"/>
        <a:cs typeface="+mn-cs"/>
      </a:defRPr>
    </a:lvl5pPr>
    <a:lvl6pPr marL="2285800" algn="l" defTabSz="457160" rtl="0" eaLnBrk="1" latinLnBrk="0" hangingPunct="1">
      <a:defRPr sz="1800" kern="1200">
        <a:solidFill>
          <a:schemeClr val="tx1"/>
        </a:solidFill>
        <a:latin typeface="+mn-lt"/>
        <a:ea typeface="+mn-ea"/>
        <a:cs typeface="+mn-cs"/>
      </a:defRPr>
    </a:lvl6pPr>
    <a:lvl7pPr marL="2742960" algn="l" defTabSz="457160" rtl="0" eaLnBrk="1" latinLnBrk="0" hangingPunct="1">
      <a:defRPr sz="1800" kern="1200">
        <a:solidFill>
          <a:schemeClr val="tx1"/>
        </a:solidFill>
        <a:latin typeface="+mn-lt"/>
        <a:ea typeface="+mn-ea"/>
        <a:cs typeface="+mn-cs"/>
      </a:defRPr>
    </a:lvl7pPr>
    <a:lvl8pPr marL="3200117" algn="l" defTabSz="457160" rtl="0" eaLnBrk="1" latinLnBrk="0" hangingPunct="1">
      <a:defRPr sz="1800" kern="1200">
        <a:solidFill>
          <a:schemeClr val="tx1"/>
        </a:solidFill>
        <a:latin typeface="+mn-lt"/>
        <a:ea typeface="+mn-ea"/>
        <a:cs typeface="+mn-cs"/>
      </a:defRPr>
    </a:lvl8pPr>
    <a:lvl9pPr marL="3657279" algn="l" defTabSz="4571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0" autoAdjust="0"/>
    <p:restoredTop sz="94660"/>
  </p:normalViewPr>
  <p:slideViewPr>
    <p:cSldViewPr snapToGrid="0" snapToObjects="1">
      <p:cViewPr varScale="1">
        <p:scale>
          <a:sx n="71" d="100"/>
          <a:sy n="71" d="100"/>
        </p:scale>
        <p:origin x="-14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73005-577D-C44A-8ECC-A1DB4B0191A4}" type="datetimeFigureOut">
              <a:rPr lang="en-US" smtClean="0"/>
              <a:t>11/11/15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237788-B05E-AB40-9C0D-5BD2320A0F83}" type="slidenum">
              <a:rPr lang="en-US" smtClean="0"/>
              <a:t>‹#›</a:t>
            </a:fld>
            <a:endParaRPr lang="en-US"/>
          </a:p>
        </p:txBody>
      </p:sp>
    </p:spTree>
    <p:extLst>
      <p:ext uri="{BB962C8B-B14F-4D97-AF65-F5344CB8AC3E}">
        <p14:creationId xmlns:p14="http://schemas.microsoft.com/office/powerpoint/2010/main" val="2466029361"/>
      </p:ext>
    </p:extLst>
  </p:cSld>
  <p:clrMap bg1="lt1" tx1="dk1" bg2="lt2" tx2="dk2" accent1="accent1" accent2="accent2" accent3="accent3" accent4="accent4" accent5="accent5" accent6="accent6" hlink="hlink" folHlink="folHlink"/>
  <p:notesStyle>
    <a:lvl1pPr marL="0" algn="l" defTabSz="457160" rtl="0" eaLnBrk="1" latinLnBrk="0" hangingPunct="1">
      <a:defRPr sz="1200" kern="1200">
        <a:solidFill>
          <a:schemeClr val="tx1"/>
        </a:solidFill>
        <a:latin typeface="+mn-lt"/>
        <a:ea typeface="+mn-ea"/>
        <a:cs typeface="+mn-cs"/>
      </a:defRPr>
    </a:lvl1pPr>
    <a:lvl2pPr marL="457160" algn="l" defTabSz="457160" rtl="0" eaLnBrk="1" latinLnBrk="0" hangingPunct="1">
      <a:defRPr sz="1200" kern="1200">
        <a:solidFill>
          <a:schemeClr val="tx1"/>
        </a:solidFill>
        <a:latin typeface="+mn-lt"/>
        <a:ea typeface="+mn-ea"/>
        <a:cs typeface="+mn-cs"/>
      </a:defRPr>
    </a:lvl2pPr>
    <a:lvl3pPr marL="914320" algn="l" defTabSz="457160" rtl="0" eaLnBrk="1" latinLnBrk="0" hangingPunct="1">
      <a:defRPr sz="1200" kern="1200">
        <a:solidFill>
          <a:schemeClr val="tx1"/>
        </a:solidFill>
        <a:latin typeface="+mn-lt"/>
        <a:ea typeface="+mn-ea"/>
        <a:cs typeface="+mn-cs"/>
      </a:defRPr>
    </a:lvl3pPr>
    <a:lvl4pPr marL="1371480" algn="l" defTabSz="457160" rtl="0" eaLnBrk="1" latinLnBrk="0" hangingPunct="1">
      <a:defRPr sz="1200" kern="1200">
        <a:solidFill>
          <a:schemeClr val="tx1"/>
        </a:solidFill>
        <a:latin typeface="+mn-lt"/>
        <a:ea typeface="+mn-ea"/>
        <a:cs typeface="+mn-cs"/>
      </a:defRPr>
    </a:lvl4pPr>
    <a:lvl5pPr marL="1828640" algn="l" defTabSz="457160" rtl="0" eaLnBrk="1" latinLnBrk="0" hangingPunct="1">
      <a:defRPr sz="1200" kern="1200">
        <a:solidFill>
          <a:schemeClr val="tx1"/>
        </a:solidFill>
        <a:latin typeface="+mn-lt"/>
        <a:ea typeface="+mn-ea"/>
        <a:cs typeface="+mn-cs"/>
      </a:defRPr>
    </a:lvl5pPr>
    <a:lvl6pPr marL="2285800" algn="l" defTabSz="457160" rtl="0" eaLnBrk="1" latinLnBrk="0" hangingPunct="1">
      <a:defRPr sz="1200" kern="1200">
        <a:solidFill>
          <a:schemeClr val="tx1"/>
        </a:solidFill>
        <a:latin typeface="+mn-lt"/>
        <a:ea typeface="+mn-ea"/>
        <a:cs typeface="+mn-cs"/>
      </a:defRPr>
    </a:lvl6pPr>
    <a:lvl7pPr marL="2742960" algn="l" defTabSz="457160" rtl="0" eaLnBrk="1" latinLnBrk="0" hangingPunct="1">
      <a:defRPr sz="1200" kern="1200">
        <a:solidFill>
          <a:schemeClr val="tx1"/>
        </a:solidFill>
        <a:latin typeface="+mn-lt"/>
        <a:ea typeface="+mn-ea"/>
        <a:cs typeface="+mn-cs"/>
      </a:defRPr>
    </a:lvl7pPr>
    <a:lvl8pPr marL="3200117" algn="l" defTabSz="457160" rtl="0" eaLnBrk="1" latinLnBrk="0" hangingPunct="1">
      <a:defRPr sz="1200" kern="1200">
        <a:solidFill>
          <a:schemeClr val="tx1"/>
        </a:solidFill>
        <a:latin typeface="+mn-lt"/>
        <a:ea typeface="+mn-ea"/>
        <a:cs typeface="+mn-cs"/>
      </a:defRPr>
    </a:lvl8pPr>
    <a:lvl9pPr marL="3657279" algn="l" defTabSz="4571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37788-B05E-AB40-9C0D-5BD2320A0F83}" type="slidenum">
              <a:rPr lang="en-US" smtClean="0"/>
              <a:t>24</a:t>
            </a:fld>
            <a:endParaRPr lang="en-US"/>
          </a:p>
        </p:txBody>
      </p:sp>
    </p:spTree>
    <p:extLst>
      <p:ext uri="{BB962C8B-B14F-4D97-AF65-F5344CB8AC3E}">
        <p14:creationId xmlns:p14="http://schemas.microsoft.com/office/powerpoint/2010/main" val="385500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6750" y="1149350"/>
            <a:ext cx="7810500" cy="2324100"/>
          </a:xfrm>
          <a:prstGeom prst="rect">
            <a:avLst/>
          </a:prstGeom>
        </p:spPr>
        <p:txBody>
          <a:bodyPr anchor="b"/>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6" name="Shape 6"/>
          <p:cNvSpPr>
            <a:spLocks noGrp="1"/>
          </p:cNvSpPr>
          <p:nvPr>
            <p:ph type="body" idx="1"/>
          </p:nvPr>
        </p:nvSpPr>
        <p:spPr>
          <a:xfrm>
            <a:off x="666750" y="3536950"/>
            <a:ext cx="7810500" cy="1771650"/>
          </a:xfrm>
          <a:prstGeom prst="rect">
            <a:avLst/>
          </a:prstGeom>
        </p:spPr>
        <p:txBody>
          <a:bodyPr anchor="t"/>
          <a:lstStyle>
            <a:lvl1pPr marL="0" indent="0" algn="ctr">
              <a:spcBef>
                <a:spcPts val="0"/>
              </a:spcBef>
              <a:buSzTx/>
              <a:buNone/>
              <a:defRPr sz="1800">
                <a:solidFill>
                  <a:srgbClr val="FFFFFF"/>
                </a:solidFill>
              </a:defRPr>
            </a:lvl1pPr>
            <a:lvl2pPr marL="0" indent="96012" algn="ctr">
              <a:spcBef>
                <a:spcPts val="0"/>
              </a:spcBef>
              <a:buSzTx/>
              <a:buNone/>
              <a:defRPr sz="1800">
                <a:solidFill>
                  <a:srgbClr val="FFFFFF"/>
                </a:solidFill>
              </a:defRPr>
            </a:lvl2pPr>
            <a:lvl3pPr marL="0" indent="192024" algn="ctr">
              <a:spcBef>
                <a:spcPts val="0"/>
              </a:spcBef>
              <a:buSzTx/>
              <a:buNone/>
              <a:defRPr sz="1800">
                <a:solidFill>
                  <a:srgbClr val="FFFFFF"/>
                </a:solidFill>
              </a:defRPr>
            </a:lvl3pPr>
            <a:lvl4pPr marL="0" indent="288036" algn="ctr">
              <a:spcBef>
                <a:spcPts val="0"/>
              </a:spcBef>
              <a:buSzTx/>
              <a:buNone/>
              <a:defRPr sz="1800">
                <a:solidFill>
                  <a:srgbClr val="FFFFFF"/>
                </a:solidFill>
              </a:defRPr>
            </a:lvl4pPr>
            <a:lvl5pPr marL="0" indent="384048" algn="ctr">
              <a:spcBef>
                <a:spcPts val="0"/>
              </a:spcBef>
              <a:buSzTx/>
              <a:buNone/>
              <a:defRPr sz="1800">
                <a:solidFill>
                  <a:srgbClr val="FFFFFF"/>
                </a:solidFill>
              </a:defRPr>
            </a:lvl5pPr>
          </a:lstStyle>
          <a:p>
            <a:pPr lvl="0">
              <a:defRPr sz="1800">
                <a:solidFill>
                  <a:srgbClr val="000000"/>
                </a:solidFill>
              </a:defRPr>
            </a:pPr>
            <a:r>
              <a:rPr sz="1800" dirty="0">
                <a:solidFill>
                  <a:srgbClr val="34BCEB"/>
                </a:solidFill>
              </a:rPr>
              <a:t>Body Level One</a:t>
            </a:r>
          </a:p>
          <a:p>
            <a:pPr lvl="1">
              <a:defRPr sz="1800">
                <a:solidFill>
                  <a:srgbClr val="000000"/>
                </a:solidFill>
              </a:defRPr>
            </a:pPr>
            <a:r>
              <a:rPr sz="1800" dirty="0">
                <a:solidFill>
                  <a:srgbClr val="34BCEB"/>
                </a:solidFill>
              </a:rPr>
              <a:t>Body Level Two</a:t>
            </a:r>
          </a:p>
          <a:p>
            <a:pPr lvl="2">
              <a:defRPr sz="1800">
                <a:solidFill>
                  <a:srgbClr val="000000"/>
                </a:solidFill>
              </a:defRPr>
            </a:pPr>
            <a:r>
              <a:rPr sz="1800" dirty="0">
                <a:solidFill>
                  <a:srgbClr val="34BCEB"/>
                </a:solidFill>
              </a:rPr>
              <a:t>Body Level Three</a:t>
            </a:r>
          </a:p>
          <a:p>
            <a:pPr lvl="3">
              <a:defRPr sz="1800">
                <a:solidFill>
                  <a:srgbClr val="000000"/>
                </a:solidFill>
              </a:defRPr>
            </a:pPr>
            <a:r>
              <a:rPr sz="1800" dirty="0">
                <a:solidFill>
                  <a:srgbClr val="34BCEB"/>
                </a:solidFill>
              </a:rPr>
              <a:t>Body Level Four</a:t>
            </a:r>
          </a:p>
          <a:p>
            <a:pPr lvl="4">
              <a:defRPr sz="1800">
                <a:solidFill>
                  <a:srgbClr val="000000"/>
                </a:solidFill>
              </a:defRPr>
            </a:pPr>
            <a:r>
              <a:rPr sz="1800" dirty="0">
                <a:solidFill>
                  <a:srgbClr val="34BCEB"/>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30" name="Shape 30"/>
          <p:cNvSpPr>
            <a:spLocks noGrp="1"/>
          </p:cNvSpPr>
          <p:nvPr>
            <p:ph type="title"/>
          </p:nvPr>
        </p:nvSpPr>
        <p:spPr>
          <a:xfrm>
            <a:off x="2114104" y="15651"/>
            <a:ext cx="4915793" cy="3330774"/>
          </a:xfrm>
          <a:prstGeom prst="rect">
            <a:avLst/>
          </a:prstGeom>
        </p:spPr>
        <p:txBody>
          <a:bodyPr anchor="b"/>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31" name="Shape 31"/>
          <p:cNvSpPr>
            <a:spLocks noGrp="1"/>
          </p:cNvSpPr>
          <p:nvPr>
            <p:ph type="body" idx="1"/>
          </p:nvPr>
        </p:nvSpPr>
        <p:spPr>
          <a:xfrm>
            <a:off x="2114104" y="4045148"/>
            <a:ext cx="4915793" cy="2812852"/>
          </a:xfrm>
          <a:prstGeom prst="rect">
            <a:avLst/>
          </a:prstGeom>
        </p:spPr>
        <p:txBody>
          <a:bodyPr anchor="t"/>
          <a:lstStyle>
            <a:lvl1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1pPr>
            <a:lvl2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2pPr>
            <a:lvl3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3pPr>
            <a:lvl4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4pPr>
            <a:lvl5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5pPr>
          </a:lstStyle>
          <a:p>
            <a:pPr lvl="0">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One</a:t>
            </a:r>
          </a:p>
          <a:p>
            <a:pPr lvl="1">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Two</a:t>
            </a:r>
          </a:p>
          <a:p>
            <a:pPr lvl="2">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Three</a:t>
            </a:r>
          </a:p>
          <a:p>
            <a:pPr lvl="3">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Four</a:t>
            </a:r>
          </a:p>
          <a:p>
            <a:pPr lvl="4">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Five</a:t>
            </a:r>
          </a:p>
        </p:txBody>
      </p:sp>
      <p:pic>
        <p:nvPicPr>
          <p:cNvPr id="32" name="kyanilogo-white.png"/>
          <p:cNvPicPr/>
          <p:nvPr/>
        </p:nvPicPr>
        <p:blipFill>
          <a:blip r:embed="rId2">
            <a:extLst/>
          </a:blip>
          <a:stretch>
            <a:fillRect/>
          </a:stretch>
        </p:blipFill>
        <p:spPr>
          <a:xfrm>
            <a:off x="8204200" y="6121400"/>
            <a:ext cx="798536" cy="574841"/>
          </a:xfrm>
          <a:prstGeom prst="rect">
            <a:avLst/>
          </a:prstGeom>
          <a:ln w="12700">
            <a:miter lim="400000"/>
          </a:ln>
        </p:spPr>
      </p:pic>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Title &amp; Subtitle">
    <p:spTree>
      <p:nvGrpSpPr>
        <p:cNvPr id="1" name=""/>
        <p:cNvGrpSpPr/>
        <p:nvPr/>
      </p:nvGrpSpPr>
      <p:grpSpPr>
        <a:xfrm>
          <a:off x="0" y="0"/>
          <a:ext cx="0" cy="0"/>
          <a:chOff x="0" y="0"/>
          <a:chExt cx="0" cy="0"/>
        </a:xfrm>
      </p:grpSpPr>
      <p:sp>
        <p:nvSpPr>
          <p:cNvPr id="34" name="Shape 34"/>
          <p:cNvSpPr>
            <a:spLocks noGrp="1"/>
          </p:cNvSpPr>
          <p:nvPr>
            <p:ph type="title"/>
          </p:nvPr>
        </p:nvSpPr>
        <p:spPr>
          <a:xfrm>
            <a:off x="2114104" y="15651"/>
            <a:ext cx="4915793" cy="3330774"/>
          </a:xfrm>
          <a:prstGeom prst="rect">
            <a:avLst/>
          </a:prstGeom>
        </p:spPr>
        <p:txBody>
          <a:bodyPr anchor="b"/>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35" name="Shape 35"/>
          <p:cNvSpPr>
            <a:spLocks noGrp="1"/>
          </p:cNvSpPr>
          <p:nvPr>
            <p:ph type="body" idx="1"/>
          </p:nvPr>
        </p:nvSpPr>
        <p:spPr>
          <a:xfrm>
            <a:off x="2114104" y="4045148"/>
            <a:ext cx="4915793" cy="2812852"/>
          </a:xfrm>
          <a:prstGeom prst="rect">
            <a:avLst/>
          </a:prstGeom>
        </p:spPr>
        <p:txBody>
          <a:bodyPr anchor="t"/>
          <a:lstStyle>
            <a:lvl1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1pPr>
            <a:lvl2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2pPr>
            <a:lvl3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3pPr>
            <a:lvl4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4pPr>
            <a:lvl5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5pPr>
          </a:lstStyle>
          <a:p>
            <a:pPr lvl="0">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One</a:t>
            </a:r>
          </a:p>
          <a:p>
            <a:pPr lvl="1">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Two</a:t>
            </a:r>
          </a:p>
          <a:p>
            <a:pPr lvl="2">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Three</a:t>
            </a:r>
          </a:p>
          <a:p>
            <a:pPr lvl="3">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Four</a:t>
            </a:r>
          </a:p>
          <a:p>
            <a:pPr lvl="4">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Five</a:t>
            </a:r>
          </a:p>
        </p:txBody>
      </p:sp>
      <p:pic>
        <p:nvPicPr>
          <p:cNvPr id="36" name="kyanilogo-white.png"/>
          <p:cNvPicPr/>
          <p:nvPr/>
        </p:nvPicPr>
        <p:blipFill>
          <a:blip r:embed="rId2">
            <a:extLst/>
          </a:blip>
          <a:stretch>
            <a:fillRect/>
          </a:stretch>
        </p:blipFill>
        <p:spPr>
          <a:xfrm>
            <a:off x="8248848" y="6011102"/>
            <a:ext cx="664988" cy="685139"/>
          </a:xfrm>
          <a:prstGeom prst="rect">
            <a:avLst/>
          </a:prstGeom>
          <a:ln w="12700">
            <a:miter lim="400000"/>
          </a:ln>
        </p:spPr>
      </p:pic>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 Center">
    <p:spTree>
      <p:nvGrpSpPr>
        <p:cNvPr id="1" name=""/>
        <p:cNvGrpSpPr/>
        <p:nvPr/>
      </p:nvGrpSpPr>
      <p:grpSpPr>
        <a:xfrm>
          <a:off x="0" y="0"/>
          <a:ext cx="0" cy="0"/>
          <a:chOff x="0" y="0"/>
          <a:chExt cx="0" cy="0"/>
        </a:xfrm>
      </p:grpSpPr>
      <p:sp>
        <p:nvSpPr>
          <p:cNvPr id="38" name="Shape 38"/>
          <p:cNvSpPr>
            <a:spLocks noGrp="1"/>
          </p:cNvSpPr>
          <p:nvPr>
            <p:ph type="title"/>
          </p:nvPr>
        </p:nvSpPr>
        <p:spPr>
          <a:xfrm>
            <a:off x="1812727" y="2652117"/>
            <a:ext cx="5518547" cy="1553766"/>
          </a:xfrm>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Title &amp; Subtitle">
    <p:spTree>
      <p:nvGrpSpPr>
        <p:cNvPr id="1" name=""/>
        <p:cNvGrpSpPr/>
        <p:nvPr/>
      </p:nvGrpSpPr>
      <p:grpSpPr>
        <a:xfrm>
          <a:off x="0" y="0"/>
          <a:ext cx="0" cy="0"/>
          <a:chOff x="0" y="0"/>
          <a:chExt cx="0" cy="0"/>
        </a:xfrm>
      </p:grpSpPr>
      <p:sp>
        <p:nvSpPr>
          <p:cNvPr id="40" name="Shape 40"/>
          <p:cNvSpPr>
            <a:spLocks noGrp="1"/>
          </p:cNvSpPr>
          <p:nvPr>
            <p:ph type="title"/>
          </p:nvPr>
        </p:nvSpPr>
        <p:spPr>
          <a:xfrm>
            <a:off x="2114104" y="15651"/>
            <a:ext cx="4915793" cy="3330774"/>
          </a:xfrm>
          <a:prstGeom prst="rect">
            <a:avLst/>
          </a:prstGeom>
        </p:spPr>
        <p:txBody>
          <a:bodyPr anchor="b"/>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41" name="Shape 41"/>
          <p:cNvSpPr>
            <a:spLocks noGrp="1"/>
          </p:cNvSpPr>
          <p:nvPr>
            <p:ph type="body" idx="1"/>
          </p:nvPr>
        </p:nvSpPr>
        <p:spPr>
          <a:xfrm>
            <a:off x="2114104" y="4045148"/>
            <a:ext cx="4915793" cy="2812852"/>
          </a:xfrm>
          <a:prstGeom prst="rect">
            <a:avLst/>
          </a:prstGeom>
        </p:spPr>
        <p:txBody>
          <a:bodyPr anchor="t"/>
          <a:lstStyle>
            <a:lvl1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1pPr>
            <a:lvl2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2pPr>
            <a:lvl3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3pPr>
            <a:lvl4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4pPr>
            <a:lvl5pPr marL="0" indent="0" algn="ctr" defTabSz="245364">
              <a:lnSpc>
                <a:spcPct val="120000"/>
              </a:lnSpc>
              <a:spcBef>
                <a:spcPts val="0"/>
              </a:spcBef>
              <a:buSzTx/>
              <a:buNone/>
              <a:defRPr sz="1900">
                <a:effectLst>
                  <a:outerShdw blurRad="25400" dist="12700" dir="16200000" rotWithShape="0">
                    <a:srgbClr val="000000">
                      <a:alpha val="48000"/>
                    </a:srgbClr>
                  </a:outerShdw>
                </a:effectLst>
                <a:latin typeface="Arial"/>
                <a:ea typeface="Arial"/>
                <a:cs typeface="Arial"/>
                <a:sym typeface="Arial"/>
              </a:defRPr>
            </a:lvl5pPr>
          </a:lstStyle>
          <a:p>
            <a:pPr lvl="0">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One</a:t>
            </a:r>
          </a:p>
          <a:p>
            <a:pPr lvl="1">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Two</a:t>
            </a:r>
          </a:p>
          <a:p>
            <a:pPr lvl="2">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Three</a:t>
            </a:r>
          </a:p>
          <a:p>
            <a:pPr lvl="3">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Four</a:t>
            </a:r>
          </a:p>
          <a:p>
            <a:pPr lvl="4">
              <a:defRPr sz="1800">
                <a:solidFill>
                  <a:srgbClr val="000000"/>
                </a:solidFill>
                <a:effectLst/>
              </a:defRPr>
            </a:pPr>
            <a:r>
              <a:rPr sz="1900">
                <a:solidFill>
                  <a:srgbClr val="34BCEB"/>
                </a:solidFill>
                <a:effectLst>
                  <a:outerShdw blurRad="25400" dist="12700" dir="16200000" rotWithShape="0">
                    <a:srgbClr val="000000">
                      <a:alpha val="48000"/>
                    </a:srgbClr>
                  </a:outerShdw>
                </a:effectLst>
              </a:rPr>
              <a:t>Body Level Five</a:t>
            </a:r>
          </a:p>
        </p:txBody>
      </p:sp>
      <p:pic>
        <p:nvPicPr>
          <p:cNvPr id="42" name="kyanilogo-white.png"/>
          <p:cNvPicPr/>
          <p:nvPr/>
        </p:nvPicPr>
        <p:blipFill>
          <a:blip r:embed="rId2">
            <a:extLst/>
          </a:blip>
          <a:stretch>
            <a:fillRect/>
          </a:stretch>
        </p:blipFill>
        <p:spPr>
          <a:xfrm>
            <a:off x="8248848" y="6011102"/>
            <a:ext cx="664988" cy="685139"/>
          </a:xfrm>
          <a:prstGeom prst="rect">
            <a:avLst/>
          </a:prstGeom>
          <a:ln w="12700">
            <a:miter lim="400000"/>
          </a:ln>
        </p:spPr>
      </p:pic>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Blank">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FAE5EBD-2D37-5942-9980-88B61CC8E4C7}" type="datetimeFigureOut">
              <a:rPr lang="en-US" smtClean="0"/>
              <a:t>11/11/15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01AD170D-251F-6B4C-BAB3-2128FBFD4EC0}" type="slidenum">
              <a:rPr lang="en-US" smtClean="0"/>
              <a:t>‹#›</a:t>
            </a:fld>
            <a:endParaRPr lang="en-US"/>
          </a:p>
        </p:txBody>
      </p:sp>
    </p:spTree>
    <p:extLst>
      <p:ext uri="{BB962C8B-B14F-4D97-AF65-F5344CB8AC3E}">
        <p14:creationId xmlns:p14="http://schemas.microsoft.com/office/powerpoint/2010/main" val="15213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238125" y="4724400"/>
            <a:ext cx="8667750" cy="1003300"/>
          </a:xfrm>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9" name="Shape 9"/>
          <p:cNvSpPr>
            <a:spLocks noGrp="1"/>
          </p:cNvSpPr>
          <p:nvPr>
            <p:ph type="body" idx="1"/>
          </p:nvPr>
        </p:nvSpPr>
        <p:spPr>
          <a:xfrm>
            <a:off x="238125" y="5759450"/>
            <a:ext cx="8667750" cy="793750"/>
          </a:xfrm>
          <a:prstGeom prst="rect">
            <a:avLst/>
          </a:prstGeom>
        </p:spPr>
        <p:txBody>
          <a:bodyPr anchor="t"/>
          <a:lstStyle>
            <a:lvl1pPr marL="0" indent="0" algn="ctr">
              <a:spcBef>
                <a:spcPts val="0"/>
              </a:spcBef>
              <a:buSzTx/>
              <a:buNone/>
              <a:defRPr sz="1800">
                <a:solidFill>
                  <a:srgbClr val="FFFFFF"/>
                </a:solidFill>
              </a:defRPr>
            </a:lvl1pPr>
            <a:lvl2pPr marL="0" indent="96012" algn="ctr">
              <a:spcBef>
                <a:spcPts val="0"/>
              </a:spcBef>
              <a:buSzTx/>
              <a:buNone/>
              <a:defRPr sz="1800">
                <a:solidFill>
                  <a:srgbClr val="FFFFFF"/>
                </a:solidFill>
              </a:defRPr>
            </a:lvl2pPr>
            <a:lvl3pPr marL="0" indent="192024" algn="ctr">
              <a:spcBef>
                <a:spcPts val="0"/>
              </a:spcBef>
              <a:buSzTx/>
              <a:buNone/>
              <a:defRPr sz="1800">
                <a:solidFill>
                  <a:srgbClr val="FFFFFF"/>
                </a:solidFill>
              </a:defRPr>
            </a:lvl3pPr>
            <a:lvl4pPr marL="0" indent="288036" algn="ctr">
              <a:spcBef>
                <a:spcPts val="0"/>
              </a:spcBef>
              <a:buSzTx/>
              <a:buNone/>
              <a:defRPr sz="1800">
                <a:solidFill>
                  <a:srgbClr val="FFFFFF"/>
                </a:solidFill>
              </a:defRPr>
            </a:lvl4pPr>
            <a:lvl5pPr marL="0" indent="384048" algn="ctr">
              <a:spcBef>
                <a:spcPts val="0"/>
              </a:spcBef>
              <a:buSzTx/>
              <a:buNone/>
              <a:defRPr sz="1800">
                <a:solidFill>
                  <a:srgbClr val="FFFFFF"/>
                </a:solidFill>
              </a:defRPr>
            </a:lvl5pPr>
          </a:lstStyle>
          <a:p>
            <a:pPr lvl="0">
              <a:defRPr sz="1800">
                <a:solidFill>
                  <a:srgbClr val="000000"/>
                </a:solidFill>
              </a:defRPr>
            </a:pPr>
            <a:r>
              <a:rPr sz="1800">
                <a:solidFill>
                  <a:srgbClr val="FFFFFF"/>
                </a:solidFill>
              </a:rPr>
              <a:t>Body Level One</a:t>
            </a:r>
          </a:p>
          <a:p>
            <a:pPr lvl="1">
              <a:defRPr sz="1800">
                <a:solidFill>
                  <a:srgbClr val="000000"/>
                </a:solidFill>
              </a:defRPr>
            </a:pPr>
            <a:r>
              <a:rPr sz="1800">
                <a:solidFill>
                  <a:srgbClr val="FFFFFF"/>
                </a:solidFill>
              </a:rPr>
              <a:t>Body Level Two</a:t>
            </a:r>
          </a:p>
          <a:p>
            <a:pPr lvl="2">
              <a:defRPr sz="1800">
                <a:solidFill>
                  <a:srgbClr val="000000"/>
                </a:solidFill>
              </a:defRPr>
            </a:pPr>
            <a:r>
              <a:rPr sz="1800">
                <a:solidFill>
                  <a:srgbClr val="FFFFFF"/>
                </a:solidFill>
              </a:rPr>
              <a:t>Body Level Three</a:t>
            </a:r>
          </a:p>
          <a:p>
            <a:pPr lvl="3">
              <a:defRPr sz="1800">
                <a:solidFill>
                  <a:srgbClr val="000000"/>
                </a:solidFill>
              </a:defRPr>
            </a:pPr>
            <a:r>
              <a:rPr sz="1800">
                <a:solidFill>
                  <a:srgbClr val="FFFFFF"/>
                </a:solidFill>
              </a:rPr>
              <a:t>Body Level Four</a:t>
            </a:r>
          </a:p>
          <a:p>
            <a:pPr lvl="4">
              <a:defRPr sz="1800">
                <a:solidFill>
                  <a:srgbClr val="000000"/>
                </a:solidFill>
              </a:defRPr>
            </a:pPr>
            <a:r>
              <a:rPr sz="18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666750" y="2266950"/>
            <a:ext cx="7810500" cy="2324100"/>
          </a:xfrm>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19125" y="476250"/>
            <a:ext cx="3833813" cy="2774950"/>
          </a:xfrm>
          <a:prstGeom prst="rect">
            <a:avLst/>
          </a:prstGeom>
        </p:spPr>
        <p:txBody>
          <a:bodyPr anchor="b"/>
          <a:lstStyle>
            <a:lvl1pPr defTabSz="346710">
              <a:defRPr sz="3500">
                <a:solidFill>
                  <a:srgbClr val="FFFFFF"/>
                </a:solidFill>
                <a:latin typeface="+mn-lt"/>
                <a:ea typeface="+mn-ea"/>
                <a:cs typeface="+mn-cs"/>
                <a:sym typeface="Helvetica Light"/>
              </a:defRPr>
            </a:lvl1pPr>
          </a:lstStyle>
          <a:p>
            <a:pPr lvl="0">
              <a:defRPr sz="1800">
                <a:solidFill>
                  <a:srgbClr val="000000"/>
                </a:solidFill>
                <a:effectLst/>
              </a:defRPr>
            </a:pPr>
            <a:r>
              <a:rPr sz="3500">
                <a:solidFill>
                  <a:srgbClr val="FFFFFF"/>
                </a:solidFill>
              </a:rPr>
              <a:t>Title Text</a:t>
            </a:r>
          </a:p>
        </p:txBody>
      </p:sp>
      <p:sp>
        <p:nvSpPr>
          <p:cNvPr id="14" name="Shape 14"/>
          <p:cNvSpPr>
            <a:spLocks noGrp="1"/>
          </p:cNvSpPr>
          <p:nvPr>
            <p:ph type="body" idx="1"/>
          </p:nvPr>
        </p:nvSpPr>
        <p:spPr>
          <a:xfrm>
            <a:off x="619125" y="3346450"/>
            <a:ext cx="3833813" cy="2863850"/>
          </a:xfrm>
          <a:prstGeom prst="rect">
            <a:avLst/>
          </a:prstGeom>
        </p:spPr>
        <p:txBody>
          <a:bodyPr anchor="t"/>
          <a:lstStyle>
            <a:lvl1pPr marL="0" indent="0" algn="ctr">
              <a:spcBef>
                <a:spcPts val="0"/>
              </a:spcBef>
              <a:buSzTx/>
              <a:buNone/>
              <a:defRPr sz="1800">
                <a:solidFill>
                  <a:srgbClr val="FFFFFF"/>
                </a:solidFill>
              </a:defRPr>
            </a:lvl1pPr>
            <a:lvl2pPr marL="0" indent="96012" algn="ctr">
              <a:spcBef>
                <a:spcPts val="0"/>
              </a:spcBef>
              <a:buSzTx/>
              <a:buNone/>
              <a:defRPr sz="1800">
                <a:solidFill>
                  <a:srgbClr val="FFFFFF"/>
                </a:solidFill>
              </a:defRPr>
            </a:lvl2pPr>
            <a:lvl3pPr marL="0" indent="192024" algn="ctr">
              <a:spcBef>
                <a:spcPts val="0"/>
              </a:spcBef>
              <a:buSzTx/>
              <a:buNone/>
              <a:defRPr sz="1800">
                <a:solidFill>
                  <a:srgbClr val="FFFFFF"/>
                </a:solidFill>
              </a:defRPr>
            </a:lvl3pPr>
            <a:lvl4pPr marL="0" indent="288036" algn="ctr">
              <a:spcBef>
                <a:spcPts val="0"/>
              </a:spcBef>
              <a:buSzTx/>
              <a:buNone/>
              <a:defRPr sz="1800">
                <a:solidFill>
                  <a:srgbClr val="FFFFFF"/>
                </a:solidFill>
              </a:defRPr>
            </a:lvl4pPr>
            <a:lvl5pPr marL="0" indent="384048" algn="ctr">
              <a:spcBef>
                <a:spcPts val="0"/>
              </a:spcBef>
              <a:buSzTx/>
              <a:buNone/>
              <a:defRPr sz="1800">
                <a:solidFill>
                  <a:srgbClr val="FFFFFF"/>
                </a:solidFill>
              </a:defRPr>
            </a:lvl5pPr>
          </a:lstStyle>
          <a:p>
            <a:pPr lvl="0">
              <a:defRPr sz="1800">
                <a:solidFill>
                  <a:srgbClr val="000000"/>
                </a:solidFill>
              </a:defRPr>
            </a:pPr>
            <a:r>
              <a:rPr sz="1800">
                <a:solidFill>
                  <a:srgbClr val="FFFFFF"/>
                </a:solidFill>
              </a:rPr>
              <a:t>Body Level One</a:t>
            </a:r>
          </a:p>
          <a:p>
            <a:pPr lvl="1">
              <a:defRPr sz="1800">
                <a:solidFill>
                  <a:srgbClr val="000000"/>
                </a:solidFill>
              </a:defRPr>
            </a:pPr>
            <a:r>
              <a:rPr sz="1800">
                <a:solidFill>
                  <a:srgbClr val="FFFFFF"/>
                </a:solidFill>
              </a:rPr>
              <a:t>Body Level Two</a:t>
            </a:r>
          </a:p>
          <a:p>
            <a:pPr lvl="2">
              <a:defRPr sz="1800">
                <a:solidFill>
                  <a:srgbClr val="000000"/>
                </a:solidFill>
              </a:defRPr>
            </a:pPr>
            <a:r>
              <a:rPr sz="1800">
                <a:solidFill>
                  <a:srgbClr val="FFFFFF"/>
                </a:solidFill>
              </a:rPr>
              <a:t>Body Level Three</a:t>
            </a:r>
          </a:p>
          <a:p>
            <a:pPr lvl="3">
              <a:defRPr sz="1800">
                <a:solidFill>
                  <a:srgbClr val="000000"/>
                </a:solidFill>
              </a:defRPr>
            </a:pPr>
            <a:r>
              <a:rPr sz="1800">
                <a:solidFill>
                  <a:srgbClr val="FFFFFF"/>
                </a:solidFill>
              </a:rPr>
              <a:t>Body Level Four</a:t>
            </a:r>
          </a:p>
          <a:p>
            <a:pPr lvl="4">
              <a:defRPr sz="1800">
                <a:solidFill>
                  <a:srgbClr val="000000"/>
                </a:solidFill>
              </a:defRPr>
            </a:pPr>
            <a:r>
              <a:rPr sz="18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200">
                <a:solidFill>
                  <a:srgbClr val="34BCEB"/>
                </a:solidFill>
              </a:rPr>
              <a:t>Body Level One</a:t>
            </a:r>
          </a:p>
          <a:p>
            <a:pPr lvl="1">
              <a:defRPr sz="1800">
                <a:solidFill>
                  <a:srgbClr val="000000"/>
                </a:solidFill>
              </a:defRPr>
            </a:pPr>
            <a:r>
              <a:rPr sz="2200">
                <a:solidFill>
                  <a:srgbClr val="34BCEB"/>
                </a:solidFill>
              </a:rPr>
              <a:t>Body Level Two</a:t>
            </a:r>
          </a:p>
          <a:p>
            <a:pPr lvl="2">
              <a:defRPr sz="1800">
                <a:solidFill>
                  <a:srgbClr val="000000"/>
                </a:solidFill>
              </a:defRPr>
            </a:pPr>
            <a:r>
              <a:rPr sz="2200">
                <a:solidFill>
                  <a:srgbClr val="34BCEB"/>
                </a:solidFill>
              </a:rPr>
              <a:t>Body Level Three</a:t>
            </a:r>
          </a:p>
          <a:p>
            <a:pPr lvl="3">
              <a:defRPr sz="1800">
                <a:solidFill>
                  <a:srgbClr val="000000"/>
                </a:solidFill>
              </a:defRPr>
            </a:pPr>
            <a:r>
              <a:rPr sz="2200">
                <a:solidFill>
                  <a:srgbClr val="34BCEB"/>
                </a:solidFill>
              </a:rPr>
              <a:t>Body Level Four</a:t>
            </a:r>
          </a:p>
          <a:p>
            <a:pPr lvl="4">
              <a:defRPr sz="1800">
                <a:solidFill>
                  <a:srgbClr val="000000"/>
                </a:solidFill>
              </a:defRPr>
            </a:pPr>
            <a:r>
              <a:rPr sz="2200">
                <a:solidFill>
                  <a:srgbClr val="34BCEB"/>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22" name="Shape 22"/>
          <p:cNvSpPr>
            <a:spLocks noGrp="1"/>
          </p:cNvSpPr>
          <p:nvPr>
            <p:ph type="body" idx="1"/>
          </p:nvPr>
        </p:nvSpPr>
        <p:spPr>
          <a:xfrm>
            <a:off x="633412" y="1574800"/>
            <a:ext cx="3833813" cy="4648200"/>
          </a:xfrm>
          <a:prstGeom prst="rect">
            <a:avLst/>
          </a:prstGeom>
        </p:spPr>
        <p:txBody>
          <a:bodyPr/>
          <a:lstStyle>
            <a:lvl1pPr marL="234696" indent="-234696">
              <a:spcBef>
                <a:spcPts val="1890"/>
              </a:spcBef>
              <a:defRPr sz="1900"/>
            </a:lvl1pPr>
            <a:lvl2pPr marL="469392" indent="-234696">
              <a:spcBef>
                <a:spcPts val="1890"/>
              </a:spcBef>
              <a:defRPr sz="1900"/>
            </a:lvl2pPr>
            <a:lvl3pPr marL="704088" indent="-234696">
              <a:spcBef>
                <a:spcPts val="1890"/>
              </a:spcBef>
              <a:defRPr sz="1900"/>
            </a:lvl3pPr>
            <a:lvl4pPr marL="938784" indent="-234696">
              <a:spcBef>
                <a:spcPts val="1890"/>
              </a:spcBef>
              <a:defRPr sz="1900"/>
            </a:lvl4pPr>
            <a:lvl5pPr marL="1173480" indent="-234696">
              <a:spcBef>
                <a:spcPts val="1890"/>
              </a:spcBef>
              <a:defRPr sz="1900"/>
            </a:lvl5pPr>
          </a:lstStyle>
          <a:p>
            <a:pPr lvl="0">
              <a:defRPr sz="1800">
                <a:solidFill>
                  <a:srgbClr val="000000"/>
                </a:solidFill>
              </a:defRPr>
            </a:pPr>
            <a:r>
              <a:rPr sz="1900">
                <a:solidFill>
                  <a:srgbClr val="34BCEB"/>
                </a:solidFill>
              </a:rPr>
              <a:t>Body Level One</a:t>
            </a:r>
          </a:p>
          <a:p>
            <a:pPr lvl="1">
              <a:defRPr sz="1800">
                <a:solidFill>
                  <a:srgbClr val="000000"/>
                </a:solidFill>
              </a:defRPr>
            </a:pPr>
            <a:r>
              <a:rPr sz="1900">
                <a:solidFill>
                  <a:srgbClr val="34BCEB"/>
                </a:solidFill>
              </a:rPr>
              <a:t>Body Level Two</a:t>
            </a:r>
          </a:p>
          <a:p>
            <a:pPr lvl="2">
              <a:defRPr sz="1800">
                <a:solidFill>
                  <a:srgbClr val="000000"/>
                </a:solidFill>
              </a:defRPr>
            </a:pPr>
            <a:r>
              <a:rPr sz="1900">
                <a:solidFill>
                  <a:srgbClr val="34BCEB"/>
                </a:solidFill>
              </a:rPr>
              <a:t>Body Level Three</a:t>
            </a:r>
          </a:p>
          <a:p>
            <a:pPr lvl="3">
              <a:defRPr sz="1800">
                <a:solidFill>
                  <a:srgbClr val="000000"/>
                </a:solidFill>
              </a:defRPr>
            </a:pPr>
            <a:r>
              <a:rPr sz="1900">
                <a:solidFill>
                  <a:srgbClr val="34BCEB"/>
                </a:solidFill>
              </a:rPr>
              <a:t>Body Level Four</a:t>
            </a:r>
          </a:p>
          <a:p>
            <a:pPr lvl="4">
              <a:defRPr sz="1800">
                <a:solidFill>
                  <a:srgbClr val="000000"/>
                </a:solidFill>
              </a:defRPr>
            </a:pPr>
            <a:r>
              <a:rPr sz="1900">
                <a:solidFill>
                  <a:srgbClr val="34BCEB"/>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33413" y="889000"/>
            <a:ext cx="7877175" cy="5086350"/>
          </a:xfrm>
          <a:prstGeom prst="rect">
            <a:avLst/>
          </a:prstGeom>
        </p:spPr>
        <p:txBody>
          <a:bodyPr/>
          <a:lstStyle/>
          <a:p>
            <a:pPr lvl="0">
              <a:defRPr sz="1800">
                <a:solidFill>
                  <a:srgbClr val="000000"/>
                </a:solidFill>
              </a:defRPr>
            </a:pPr>
            <a:r>
              <a:rPr sz="2200">
                <a:solidFill>
                  <a:srgbClr val="34BCEB"/>
                </a:solidFill>
              </a:rPr>
              <a:t>Body Level One</a:t>
            </a:r>
          </a:p>
          <a:p>
            <a:pPr lvl="1">
              <a:defRPr sz="1800">
                <a:solidFill>
                  <a:srgbClr val="000000"/>
                </a:solidFill>
              </a:defRPr>
            </a:pPr>
            <a:r>
              <a:rPr sz="2200">
                <a:solidFill>
                  <a:srgbClr val="34BCEB"/>
                </a:solidFill>
              </a:rPr>
              <a:t>Body Level Two</a:t>
            </a:r>
          </a:p>
          <a:p>
            <a:pPr lvl="2">
              <a:defRPr sz="1800">
                <a:solidFill>
                  <a:srgbClr val="000000"/>
                </a:solidFill>
              </a:defRPr>
            </a:pPr>
            <a:r>
              <a:rPr sz="2200">
                <a:solidFill>
                  <a:srgbClr val="34BCEB"/>
                </a:solidFill>
              </a:rPr>
              <a:t>Body Level Three</a:t>
            </a:r>
          </a:p>
          <a:p>
            <a:pPr lvl="3">
              <a:defRPr sz="1800">
                <a:solidFill>
                  <a:srgbClr val="000000"/>
                </a:solidFill>
              </a:defRPr>
            </a:pPr>
            <a:r>
              <a:rPr sz="2200">
                <a:solidFill>
                  <a:srgbClr val="34BCEB"/>
                </a:solidFill>
              </a:rPr>
              <a:t>Body Level Four</a:t>
            </a:r>
          </a:p>
          <a:p>
            <a:pPr lvl="4">
              <a:defRPr sz="1800">
                <a:solidFill>
                  <a:srgbClr val="000000"/>
                </a:solidFill>
              </a:defRPr>
            </a:pPr>
            <a:r>
              <a:rPr sz="2200">
                <a:solidFill>
                  <a:srgbClr val="34BCEB"/>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162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177800"/>
            <a:ext cx="7877175"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effectLst/>
              </a:defRPr>
            </a:pPr>
            <a:r>
              <a:rPr sz="4500">
                <a:solidFill>
                  <a:srgbClr val="34BCEB"/>
                </a:solidFill>
                <a:effectLst>
                  <a:outerShdw blurRad="25400" dist="25400" dir="16200000" rotWithShape="0">
                    <a:srgbClr val="000000">
                      <a:alpha val="34000"/>
                    </a:srgbClr>
                  </a:outerShdw>
                </a:effectLst>
              </a:rPr>
              <a:t>Title Text</a:t>
            </a:r>
          </a:p>
        </p:txBody>
      </p:sp>
      <p:sp>
        <p:nvSpPr>
          <p:cNvPr id="3" name="Shape 3"/>
          <p:cNvSpPr>
            <a:spLocks noGrp="1"/>
          </p:cNvSpPr>
          <p:nvPr>
            <p:ph type="body" idx="1"/>
          </p:nvPr>
        </p:nvSpPr>
        <p:spPr>
          <a:xfrm>
            <a:off x="633413" y="1574800"/>
            <a:ext cx="7877175" cy="464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2200" dirty="0">
                <a:solidFill>
                  <a:srgbClr val="34BCEB"/>
                </a:solidFill>
              </a:rPr>
              <a:t>Body Level One</a:t>
            </a:r>
          </a:p>
          <a:p>
            <a:pPr lvl="1">
              <a:defRPr sz="1800">
                <a:solidFill>
                  <a:srgbClr val="000000"/>
                </a:solidFill>
              </a:defRPr>
            </a:pPr>
            <a:r>
              <a:rPr sz="2200" dirty="0">
                <a:solidFill>
                  <a:srgbClr val="34BCEB"/>
                </a:solidFill>
              </a:rPr>
              <a:t>Body Level Two</a:t>
            </a:r>
          </a:p>
          <a:p>
            <a:pPr lvl="2">
              <a:defRPr sz="1800">
                <a:solidFill>
                  <a:srgbClr val="000000"/>
                </a:solidFill>
              </a:defRPr>
            </a:pPr>
            <a:r>
              <a:rPr sz="2200" dirty="0">
                <a:solidFill>
                  <a:srgbClr val="34BCEB"/>
                </a:solidFill>
              </a:rPr>
              <a:t>Body Level Three</a:t>
            </a:r>
          </a:p>
          <a:p>
            <a:pPr lvl="3">
              <a:defRPr sz="1800">
                <a:solidFill>
                  <a:srgbClr val="000000"/>
                </a:solidFill>
              </a:defRPr>
            </a:pPr>
            <a:r>
              <a:rPr sz="2200" dirty="0">
                <a:solidFill>
                  <a:srgbClr val="34BCEB"/>
                </a:solidFill>
              </a:rPr>
              <a:t>Body Level Four</a:t>
            </a:r>
          </a:p>
          <a:p>
            <a:pPr lvl="4">
              <a:defRPr sz="1800">
                <a:solidFill>
                  <a:srgbClr val="000000"/>
                </a:solidFill>
              </a:defRPr>
            </a:pPr>
            <a:r>
              <a:rPr sz="2200" dirty="0">
                <a:solidFill>
                  <a:srgbClr val="34BCEB"/>
                </a:solidFill>
              </a:rPr>
              <a:t>Body Level Five</a:t>
            </a:r>
          </a:p>
        </p:txBody>
      </p:sp>
      <p:pic>
        <p:nvPicPr>
          <p:cNvPr id="4" name="kyanilogo-white.png"/>
          <p:cNvPicPr/>
          <p:nvPr userDrawn="1"/>
        </p:nvPicPr>
        <p:blipFill>
          <a:blip r:embed="rId20">
            <a:extLst/>
          </a:blip>
          <a:stretch>
            <a:fillRect/>
          </a:stretch>
        </p:blipFill>
        <p:spPr>
          <a:xfrm>
            <a:off x="8003370" y="6143459"/>
            <a:ext cx="1014436" cy="701841"/>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9" r:id="rId18"/>
  </p:sldLayoutIdLst>
  <p:transition xmlns:p14="http://schemas.microsoft.com/office/powerpoint/2010/main" spd="med"/>
  <p:txStyles>
    <p:titleStyle>
      <a:lvl1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1pPr>
      <a:lvl2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2pPr>
      <a:lvl3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3pPr>
      <a:lvl4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4pPr>
      <a:lvl5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5pPr>
      <a:lvl6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6pPr>
      <a:lvl7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7pPr>
      <a:lvl8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8pPr>
      <a:lvl9pPr algn="ctr" defTabSz="245364">
        <a:defRPr sz="4500">
          <a:solidFill>
            <a:srgbClr val="34BCEB"/>
          </a:solidFill>
          <a:effectLst>
            <a:outerShdw blurRad="25400" dist="25400" dir="16200000" rotWithShape="0">
              <a:srgbClr val="000000">
                <a:alpha val="34000"/>
              </a:srgbClr>
            </a:outerShdw>
          </a:effectLst>
          <a:latin typeface="+mj-lt"/>
          <a:ea typeface="+mj-ea"/>
          <a:cs typeface="+mj-cs"/>
          <a:sym typeface="Helvetica"/>
        </a:defRPr>
      </a:lvl9pPr>
    </p:titleStyle>
    <p:bodyStyle>
      <a:lvl1pPr marL="266700" indent="-266700" algn="l" defTabSz="346710">
        <a:spcBef>
          <a:spcPts val="2478"/>
        </a:spcBef>
        <a:buSzPct val="75000"/>
        <a:buChar char="•"/>
        <a:defRPr sz="2200">
          <a:solidFill>
            <a:srgbClr val="FFFFFF"/>
          </a:solidFill>
          <a:latin typeface="+mn-lt"/>
          <a:ea typeface="+mn-ea"/>
          <a:cs typeface="+mn-cs"/>
          <a:sym typeface="Helvetica Light"/>
        </a:defRPr>
      </a:lvl1pPr>
      <a:lvl2pPr marL="533400" indent="-266700" algn="l" defTabSz="346710">
        <a:spcBef>
          <a:spcPts val="2478"/>
        </a:spcBef>
        <a:buSzPct val="75000"/>
        <a:buChar char="•"/>
        <a:defRPr sz="2200">
          <a:solidFill>
            <a:srgbClr val="FFFFFF"/>
          </a:solidFill>
          <a:latin typeface="+mn-lt"/>
          <a:ea typeface="+mn-ea"/>
          <a:cs typeface="+mn-cs"/>
          <a:sym typeface="Helvetica Light"/>
        </a:defRPr>
      </a:lvl2pPr>
      <a:lvl3pPr marL="800100" indent="-266700" algn="l" defTabSz="346710">
        <a:spcBef>
          <a:spcPts val="2478"/>
        </a:spcBef>
        <a:buSzPct val="75000"/>
        <a:buChar char="•"/>
        <a:defRPr sz="2200">
          <a:solidFill>
            <a:srgbClr val="FFFFFF"/>
          </a:solidFill>
          <a:latin typeface="+mn-lt"/>
          <a:ea typeface="+mn-ea"/>
          <a:cs typeface="+mn-cs"/>
          <a:sym typeface="Helvetica Light"/>
        </a:defRPr>
      </a:lvl3pPr>
      <a:lvl4pPr marL="1066800" indent="-266700" algn="l" defTabSz="346710">
        <a:spcBef>
          <a:spcPts val="2478"/>
        </a:spcBef>
        <a:buSzPct val="75000"/>
        <a:buChar char="•"/>
        <a:defRPr sz="2200">
          <a:solidFill>
            <a:srgbClr val="FFFFFF"/>
          </a:solidFill>
          <a:latin typeface="+mn-lt"/>
          <a:ea typeface="+mn-ea"/>
          <a:cs typeface="+mn-cs"/>
          <a:sym typeface="Helvetica Light"/>
        </a:defRPr>
      </a:lvl4pPr>
      <a:lvl5pPr marL="1333500" indent="-266700" algn="l" defTabSz="346710">
        <a:spcBef>
          <a:spcPts val="2478"/>
        </a:spcBef>
        <a:buSzPct val="75000"/>
        <a:buChar char="•"/>
        <a:defRPr sz="2200">
          <a:solidFill>
            <a:srgbClr val="FFFFFF"/>
          </a:solidFill>
          <a:latin typeface="+mn-lt"/>
          <a:ea typeface="+mn-ea"/>
          <a:cs typeface="+mn-cs"/>
          <a:sym typeface="Helvetica Light"/>
        </a:defRPr>
      </a:lvl5pPr>
      <a:lvl6pPr marL="1600200" indent="-266700" defTabSz="346710">
        <a:spcBef>
          <a:spcPts val="2478"/>
        </a:spcBef>
        <a:buSzPct val="75000"/>
        <a:buChar char="•"/>
        <a:defRPr sz="2200">
          <a:solidFill>
            <a:srgbClr val="34BCEB"/>
          </a:solidFill>
          <a:latin typeface="+mn-lt"/>
          <a:ea typeface="+mn-ea"/>
          <a:cs typeface="+mn-cs"/>
          <a:sym typeface="Helvetica Light"/>
        </a:defRPr>
      </a:lvl6pPr>
      <a:lvl7pPr marL="1866900" indent="-266700" defTabSz="346710">
        <a:spcBef>
          <a:spcPts val="2478"/>
        </a:spcBef>
        <a:buSzPct val="75000"/>
        <a:buChar char="•"/>
        <a:defRPr sz="2200">
          <a:solidFill>
            <a:srgbClr val="34BCEB"/>
          </a:solidFill>
          <a:latin typeface="+mn-lt"/>
          <a:ea typeface="+mn-ea"/>
          <a:cs typeface="+mn-cs"/>
          <a:sym typeface="Helvetica Light"/>
        </a:defRPr>
      </a:lvl7pPr>
      <a:lvl8pPr marL="2133600" indent="-266700" defTabSz="346710">
        <a:spcBef>
          <a:spcPts val="2478"/>
        </a:spcBef>
        <a:buSzPct val="75000"/>
        <a:buChar char="•"/>
        <a:defRPr sz="2200">
          <a:solidFill>
            <a:srgbClr val="34BCEB"/>
          </a:solidFill>
          <a:latin typeface="+mn-lt"/>
          <a:ea typeface="+mn-ea"/>
          <a:cs typeface="+mn-cs"/>
          <a:sym typeface="Helvetica Light"/>
        </a:defRPr>
      </a:lvl8pPr>
      <a:lvl9pPr marL="2400300" indent="-266700" defTabSz="346710">
        <a:spcBef>
          <a:spcPts val="2478"/>
        </a:spcBef>
        <a:buSzPct val="75000"/>
        <a:buChar char="•"/>
        <a:defRPr sz="2200">
          <a:solidFill>
            <a:srgbClr val="34BCEB"/>
          </a:solidFill>
          <a:latin typeface="+mn-lt"/>
          <a:ea typeface="+mn-ea"/>
          <a:cs typeface="+mn-cs"/>
          <a:sym typeface="Helvetica Light"/>
        </a:defRPr>
      </a:lvl9pPr>
    </p:bodyStyle>
    <p:otherStyle>
      <a:lvl1pPr algn="ctr" defTabSz="346710">
        <a:defRPr sz="1000">
          <a:solidFill>
            <a:schemeClr val="tx1"/>
          </a:solidFill>
          <a:latin typeface="+mn-lt"/>
          <a:ea typeface="+mn-ea"/>
          <a:cs typeface="+mn-cs"/>
          <a:sym typeface="Helvetica Light"/>
        </a:defRPr>
      </a:lvl1pPr>
      <a:lvl2pPr indent="96012" algn="ctr" defTabSz="346710">
        <a:defRPr sz="1000">
          <a:solidFill>
            <a:schemeClr val="tx1"/>
          </a:solidFill>
          <a:latin typeface="+mn-lt"/>
          <a:ea typeface="+mn-ea"/>
          <a:cs typeface="+mn-cs"/>
          <a:sym typeface="Helvetica Light"/>
        </a:defRPr>
      </a:lvl2pPr>
      <a:lvl3pPr indent="192024" algn="ctr" defTabSz="346710">
        <a:defRPr sz="1000">
          <a:solidFill>
            <a:schemeClr val="tx1"/>
          </a:solidFill>
          <a:latin typeface="+mn-lt"/>
          <a:ea typeface="+mn-ea"/>
          <a:cs typeface="+mn-cs"/>
          <a:sym typeface="Helvetica Light"/>
        </a:defRPr>
      </a:lvl3pPr>
      <a:lvl4pPr indent="288036" algn="ctr" defTabSz="346710">
        <a:defRPr sz="1000">
          <a:solidFill>
            <a:schemeClr val="tx1"/>
          </a:solidFill>
          <a:latin typeface="+mn-lt"/>
          <a:ea typeface="+mn-ea"/>
          <a:cs typeface="+mn-cs"/>
          <a:sym typeface="Helvetica Light"/>
        </a:defRPr>
      </a:lvl4pPr>
      <a:lvl5pPr indent="384048" algn="ctr" defTabSz="346710">
        <a:defRPr sz="1000">
          <a:solidFill>
            <a:schemeClr val="tx1"/>
          </a:solidFill>
          <a:latin typeface="+mn-lt"/>
          <a:ea typeface="+mn-ea"/>
          <a:cs typeface="+mn-cs"/>
          <a:sym typeface="Helvetica Light"/>
        </a:defRPr>
      </a:lvl5pPr>
      <a:lvl6pPr indent="480060" algn="ctr" defTabSz="346710">
        <a:defRPr sz="1000">
          <a:solidFill>
            <a:schemeClr val="tx1"/>
          </a:solidFill>
          <a:latin typeface="+mn-lt"/>
          <a:ea typeface="+mn-ea"/>
          <a:cs typeface="+mn-cs"/>
          <a:sym typeface="Helvetica Light"/>
        </a:defRPr>
      </a:lvl6pPr>
      <a:lvl7pPr indent="576072" algn="ctr" defTabSz="346710">
        <a:defRPr sz="1000">
          <a:solidFill>
            <a:schemeClr val="tx1"/>
          </a:solidFill>
          <a:latin typeface="+mn-lt"/>
          <a:ea typeface="+mn-ea"/>
          <a:cs typeface="+mn-cs"/>
          <a:sym typeface="Helvetica Light"/>
        </a:defRPr>
      </a:lvl7pPr>
      <a:lvl8pPr indent="672084" algn="ctr" defTabSz="346710">
        <a:defRPr sz="1000">
          <a:solidFill>
            <a:schemeClr val="tx1"/>
          </a:solidFill>
          <a:latin typeface="+mn-lt"/>
          <a:ea typeface="+mn-ea"/>
          <a:cs typeface="+mn-cs"/>
          <a:sym typeface="Helvetica Light"/>
        </a:defRPr>
      </a:lvl8pPr>
      <a:lvl9pPr indent="768096" algn="ctr" defTabSz="346710">
        <a:defRPr sz="10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098179" y="2782795"/>
            <a:ext cx="6947651" cy="3162782"/>
          </a:xfrm>
          <a:prstGeom prst="rect">
            <a:avLst/>
          </a:prstGeom>
        </p:spPr>
        <p:txBody>
          <a:bodyPr/>
          <a:lstStyle/>
          <a:p>
            <a:pPr lvl="0">
              <a:defRPr sz="1800">
                <a:solidFill>
                  <a:srgbClr val="000000"/>
                </a:solidFill>
                <a:effectLst/>
              </a:defRPr>
            </a:pPr>
            <a:r>
              <a:rPr lang="en-US" sz="3600" dirty="0" smtClean="0">
                <a:solidFill>
                  <a:srgbClr val="00BCFF"/>
                </a:solidFill>
              </a:rPr>
              <a:t>  THE KYÄNI OPPORTUNITY</a:t>
            </a:r>
            <a:br>
              <a:rPr lang="en-US" sz="3600" dirty="0" smtClean="0">
                <a:solidFill>
                  <a:srgbClr val="00BCFF"/>
                </a:solidFill>
              </a:rPr>
            </a:br>
            <a:r>
              <a:rPr lang="en-US" sz="2500" dirty="0" smtClean="0">
                <a:solidFill>
                  <a:srgbClr val="FFFFFF"/>
                </a:solidFill>
              </a:rPr>
              <a:t/>
            </a:r>
            <a:br>
              <a:rPr lang="en-US" sz="2500" dirty="0" smtClean="0">
                <a:solidFill>
                  <a:srgbClr val="FFFFFF"/>
                </a:solidFill>
              </a:rPr>
            </a:br>
            <a:endParaRPr sz="2500" dirty="0">
              <a:solidFill>
                <a:srgbClr val="FFFFFF"/>
              </a:solidFill>
            </a:endParaRPr>
          </a:p>
        </p:txBody>
      </p:sp>
      <p:pic>
        <p:nvPicPr>
          <p:cNvPr id="4" name="Picture 3" descr="White-Kyani-Independent-Distributo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01" y="590353"/>
            <a:ext cx="4926108" cy="3284072"/>
          </a:xfrm>
          <a:prstGeom prst="rect">
            <a:avLst/>
          </a:prstGeom>
        </p:spPr>
      </p:pic>
      <p:sp>
        <p:nvSpPr>
          <p:cNvPr id="2" name="TextBox 1"/>
          <p:cNvSpPr txBox="1"/>
          <p:nvPr/>
        </p:nvSpPr>
        <p:spPr>
          <a:xfrm>
            <a:off x="0" y="6592910"/>
            <a:ext cx="2107201" cy="2564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rgbClr val="FFFFFF"/>
                </a:solidFill>
                <a:effectLst/>
                <a:uFillTx/>
                <a:latin typeface="+mn-lt"/>
                <a:ea typeface="+mn-ea"/>
                <a:cs typeface="+mn-cs"/>
                <a:sym typeface="Helvetica Light"/>
              </a:rPr>
              <a:t>Nov. 2015</a:t>
            </a:r>
            <a:endParaRPr kumimoji="0" lang="en-US" sz="1000" b="0" i="0" u="none" strike="noStrike" cap="none" spc="0" normalizeH="0" baseline="0" dirty="0">
              <a:ln>
                <a:noFill/>
              </a:ln>
              <a:solidFill>
                <a:srgbClr val="FFFFFF"/>
              </a:solidFill>
              <a:effectLst/>
              <a:uFillTx/>
              <a:latin typeface="+mn-lt"/>
              <a:ea typeface="+mn-ea"/>
              <a:cs typeface="+mn-cs"/>
              <a:sym typeface="Helvetica Light"/>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664" y="2726050"/>
            <a:ext cx="5810024" cy="3416312"/>
          </a:xfrm>
          <a:prstGeom prst="rect">
            <a:avLst/>
          </a:prstGeom>
          <a:noFill/>
        </p:spPr>
        <p:txBody>
          <a:bodyPr wrap="square" lIns="91432" tIns="45716" rIns="91432" bIns="45716" rtlCol="0">
            <a:spAutoFit/>
          </a:bodyPr>
          <a:lstStyle/>
          <a:p>
            <a:endParaRPr lang="en-US" dirty="0" smtClean="0">
              <a:latin typeface="Helvetica Neue"/>
              <a:cs typeface="Helvetica Neue"/>
            </a:endParaRPr>
          </a:p>
          <a:p>
            <a:endParaRPr lang="en-US" dirty="0">
              <a:latin typeface="Helvetica Neue"/>
              <a:cs typeface="Helvetica Neue"/>
            </a:endParaRPr>
          </a:p>
          <a:p>
            <a:pPr algn="ctr"/>
            <a:r>
              <a:rPr lang="en-US" sz="3600" dirty="0" smtClean="0">
                <a:solidFill>
                  <a:srgbClr val="00BCFF"/>
                </a:solidFill>
                <a:latin typeface="+mj-lt"/>
              </a:rPr>
              <a:t>CUSTOMER PROGRAM</a:t>
            </a:r>
            <a:endParaRPr lang="en-US" sz="3600" b="1" dirty="0" smtClean="0">
              <a:latin typeface="+mj-lt"/>
              <a:cs typeface="Helvetica Neue"/>
            </a:endParaRPr>
          </a:p>
          <a:p>
            <a:endParaRPr lang="en-US" dirty="0" smtClean="0">
              <a:latin typeface="Helvetica Neue"/>
              <a:cs typeface="Helvetica Neue"/>
            </a:endParaRPr>
          </a:p>
          <a:p>
            <a:pPr algn="ctr"/>
            <a:r>
              <a:rPr lang="en-US" dirty="0" smtClean="0">
                <a:latin typeface="Helvetica Neue"/>
                <a:cs typeface="Helvetica Neue"/>
              </a:rPr>
              <a:t>Tri </a:t>
            </a:r>
            <a:r>
              <a:rPr lang="en-US" dirty="0">
                <a:latin typeface="Helvetica Neue"/>
                <a:cs typeface="Helvetica Neue"/>
              </a:rPr>
              <a:t>- Pack for Distributor			$129.00/</a:t>
            </a:r>
            <a:r>
              <a:rPr lang="en-US" dirty="0" smtClean="0">
                <a:latin typeface="Helvetica Neue"/>
                <a:cs typeface="Helvetica Neue"/>
              </a:rPr>
              <a:t>month</a:t>
            </a:r>
            <a:endParaRPr lang="en-US" dirty="0">
              <a:latin typeface="Helvetica Neue"/>
              <a:cs typeface="Helvetica Neue"/>
            </a:endParaRPr>
          </a:p>
          <a:p>
            <a:pPr algn="ctr"/>
            <a:endParaRPr lang="en-US" dirty="0">
              <a:latin typeface="Helvetica Neue"/>
              <a:cs typeface="Helvetica Neue"/>
            </a:endParaRPr>
          </a:p>
          <a:p>
            <a:pPr algn="ctr"/>
            <a:r>
              <a:rPr lang="en-US" dirty="0">
                <a:latin typeface="Helvetica Neue"/>
                <a:cs typeface="Helvetica Neue"/>
              </a:rPr>
              <a:t>Tri - Pack for Customer			$139.00/</a:t>
            </a:r>
            <a:r>
              <a:rPr lang="en-US" dirty="0" smtClean="0">
                <a:latin typeface="Helvetica Neue"/>
                <a:cs typeface="Helvetica Neue"/>
              </a:rPr>
              <a:t>month</a:t>
            </a:r>
            <a:endParaRPr lang="en-US" dirty="0">
              <a:latin typeface="Helvetica Neue"/>
              <a:cs typeface="Helvetica Neue"/>
            </a:endParaRPr>
          </a:p>
          <a:p>
            <a:pPr algn="ctr"/>
            <a:endParaRPr lang="en-US" b="1" dirty="0" smtClean="0">
              <a:latin typeface="Helvetica Neue"/>
              <a:cs typeface="Helvetica Neue"/>
            </a:endParaRPr>
          </a:p>
          <a:p>
            <a:pPr algn="ctr"/>
            <a:endParaRPr lang="en-US" b="1" dirty="0" smtClean="0">
              <a:latin typeface="Helvetica Neue"/>
              <a:cs typeface="Helvetica Neue"/>
            </a:endParaRPr>
          </a:p>
          <a:p>
            <a:pPr algn="ctr"/>
            <a:r>
              <a:rPr lang="en-US" b="1" dirty="0" smtClean="0">
                <a:latin typeface="Helvetica Neue"/>
                <a:cs typeface="Helvetica Neue"/>
              </a:rPr>
              <a:t>LESS </a:t>
            </a:r>
            <a:r>
              <a:rPr lang="en-US" b="1" dirty="0">
                <a:latin typeface="Helvetica Neue"/>
                <a:cs typeface="Helvetica Neue"/>
              </a:rPr>
              <a:t>THAN $4.50/day</a:t>
            </a:r>
          </a:p>
          <a:p>
            <a:endParaRPr lang="en-US" dirty="0"/>
          </a:p>
        </p:txBody>
      </p:sp>
      <p:pic>
        <p:nvPicPr>
          <p:cNvPr id="7" name="Picture 6" descr="cou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345" y="632435"/>
            <a:ext cx="3492500" cy="2324100"/>
          </a:xfrm>
          <a:prstGeom prst="rect">
            <a:avLst/>
          </a:prstGeom>
        </p:spPr>
      </p:pic>
    </p:spTree>
    <p:extLst>
      <p:ext uri="{BB962C8B-B14F-4D97-AF65-F5344CB8AC3E}">
        <p14:creationId xmlns:p14="http://schemas.microsoft.com/office/powerpoint/2010/main" val="52937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tom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460" y="3210318"/>
            <a:ext cx="4611569" cy="3068790"/>
          </a:xfrm>
          <a:prstGeom prst="rect">
            <a:avLst/>
          </a:prstGeom>
        </p:spPr>
      </p:pic>
      <p:sp>
        <p:nvSpPr>
          <p:cNvPr id="2" name="TextBox 1"/>
          <p:cNvSpPr txBox="1"/>
          <p:nvPr/>
        </p:nvSpPr>
        <p:spPr>
          <a:xfrm>
            <a:off x="1618778" y="502837"/>
            <a:ext cx="5861091" cy="2585315"/>
          </a:xfrm>
          <a:prstGeom prst="rect">
            <a:avLst/>
          </a:prstGeom>
          <a:noFill/>
        </p:spPr>
        <p:txBody>
          <a:bodyPr wrap="square" lIns="91432" tIns="45716" rIns="91432" bIns="45716" rtlCol="0">
            <a:spAutoFit/>
          </a:bodyPr>
          <a:lstStyle/>
          <a:p>
            <a:pPr algn="ctr"/>
            <a:r>
              <a:rPr lang="en-US" sz="3600" dirty="0" smtClean="0">
                <a:solidFill>
                  <a:srgbClr val="00BCFF"/>
                </a:solidFill>
                <a:latin typeface="+mj-lt"/>
              </a:rPr>
              <a:t>PERSONAL CUSTOMERS </a:t>
            </a:r>
            <a:endParaRPr lang="en-US" sz="3600" b="1" dirty="0" smtClean="0">
              <a:latin typeface="+mj-lt"/>
              <a:cs typeface="Helvetica Neue"/>
            </a:endParaRPr>
          </a:p>
          <a:p>
            <a:pPr marL="285726" indent="-285726">
              <a:buFont typeface="Arial"/>
              <a:buChar char="•"/>
            </a:pPr>
            <a:endParaRPr lang="en-US" dirty="0" smtClean="0">
              <a:latin typeface="Helvetica Neue"/>
              <a:cs typeface="Helvetica Neue"/>
            </a:endParaRPr>
          </a:p>
          <a:p>
            <a:pPr marL="285726" indent="-285726">
              <a:buFont typeface="Arial"/>
              <a:buChar char="•"/>
            </a:pPr>
            <a:r>
              <a:rPr lang="en-US" dirty="0" smtClean="0">
                <a:latin typeface="Helvetica Neue"/>
                <a:cs typeface="Helvetica Neue"/>
              </a:rPr>
              <a:t>20</a:t>
            </a:r>
            <a:r>
              <a:rPr lang="en-US" dirty="0">
                <a:latin typeface="Helvetica Neue"/>
                <a:cs typeface="Helvetica Neue"/>
              </a:rPr>
              <a:t>% Residual Commission of </a:t>
            </a:r>
            <a:r>
              <a:rPr lang="en-US" dirty="0" err="1">
                <a:latin typeface="Helvetica Neue"/>
                <a:cs typeface="Helvetica Neue"/>
              </a:rPr>
              <a:t>Autoship</a:t>
            </a:r>
            <a:r>
              <a:rPr lang="en-US" dirty="0">
                <a:latin typeface="Helvetica Neue"/>
                <a:cs typeface="Helvetica Neue"/>
              </a:rPr>
              <a:t> Customers</a:t>
            </a:r>
          </a:p>
          <a:p>
            <a:pPr marL="285726" indent="-285726">
              <a:buFont typeface="Arial"/>
              <a:buChar char="•"/>
            </a:pPr>
            <a:endParaRPr lang="en-US" dirty="0">
              <a:latin typeface="Helvetica Neue"/>
              <a:cs typeface="Helvetica Neue"/>
            </a:endParaRPr>
          </a:p>
          <a:p>
            <a:pPr marL="285726" indent="-285726">
              <a:buFont typeface="Arial"/>
              <a:buChar char="•"/>
            </a:pPr>
            <a:r>
              <a:rPr lang="en-US" dirty="0">
                <a:latin typeface="Helvetica Neue"/>
                <a:cs typeface="Helvetica Neue"/>
              </a:rPr>
              <a:t>30 Day Money Back </a:t>
            </a:r>
            <a:r>
              <a:rPr lang="en-US" dirty="0" smtClean="0">
                <a:latin typeface="Helvetica Neue"/>
                <a:cs typeface="Helvetica Neue"/>
              </a:rPr>
              <a:t>Guarantee</a:t>
            </a:r>
          </a:p>
          <a:p>
            <a:pPr marL="285726" indent="-285726">
              <a:buFont typeface="Arial"/>
              <a:buChar char="•"/>
            </a:pPr>
            <a:endParaRPr lang="en-US" dirty="0">
              <a:latin typeface="Helvetica Neue"/>
              <a:cs typeface="Helvetica Neue"/>
            </a:endParaRPr>
          </a:p>
          <a:p>
            <a:pPr marL="285726" indent="-285726">
              <a:buFont typeface="Arial"/>
              <a:buChar char="•"/>
            </a:pPr>
            <a:r>
              <a:rPr lang="en-US" dirty="0">
                <a:latin typeface="Helvetica Neue"/>
                <a:cs typeface="Helvetica Neue"/>
              </a:rPr>
              <a:t>No Contracts on </a:t>
            </a:r>
            <a:r>
              <a:rPr lang="en-US" dirty="0" err="1">
                <a:latin typeface="Helvetica Neue"/>
                <a:cs typeface="Helvetica Neue"/>
              </a:rPr>
              <a:t>Autoship</a:t>
            </a:r>
            <a:endParaRPr lang="en-US" dirty="0">
              <a:latin typeface="Helvetica Neue"/>
              <a:cs typeface="Helvetica Neue"/>
            </a:endParaRPr>
          </a:p>
          <a:p>
            <a:endParaRPr lang="en-US" dirty="0"/>
          </a:p>
        </p:txBody>
      </p:sp>
    </p:spTree>
    <p:extLst>
      <p:ext uri="{BB962C8B-B14F-4D97-AF65-F5344CB8AC3E}">
        <p14:creationId xmlns:p14="http://schemas.microsoft.com/office/powerpoint/2010/main" val="2884835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5249" y="2857521"/>
            <a:ext cx="3353953" cy="2031317"/>
          </a:xfrm>
          <a:prstGeom prst="rect">
            <a:avLst/>
          </a:prstGeom>
          <a:noFill/>
        </p:spPr>
        <p:txBody>
          <a:bodyPr wrap="square" lIns="91432" tIns="45716" rIns="91432" bIns="45716" rtlCol="0">
            <a:spAutoFit/>
          </a:bodyPr>
          <a:lstStyle/>
          <a:p>
            <a:r>
              <a:rPr lang="en-US" dirty="0">
                <a:latin typeface="Helvetica Neue"/>
                <a:cs typeface="Helvetica Neue"/>
              </a:rPr>
              <a:t>Jade 		</a:t>
            </a:r>
            <a:r>
              <a:rPr lang="en-US" dirty="0" smtClean="0">
                <a:latin typeface="Helvetica Neue"/>
                <a:cs typeface="Helvetica Neue"/>
              </a:rPr>
              <a:t>$</a:t>
            </a:r>
            <a:r>
              <a:rPr lang="en-US" dirty="0" smtClean="0">
                <a:latin typeface="Helvetica Neue"/>
                <a:cs typeface="Helvetica Neue"/>
              </a:rPr>
              <a:t>298</a:t>
            </a:r>
            <a:endParaRPr lang="en-US" dirty="0">
              <a:latin typeface="Helvetica Neue"/>
              <a:cs typeface="Helvetica Neue"/>
            </a:endParaRPr>
          </a:p>
          <a:p>
            <a:r>
              <a:rPr lang="en-US" dirty="0">
                <a:latin typeface="Helvetica Neue"/>
                <a:cs typeface="Helvetica Neue"/>
              </a:rPr>
              <a:t>Pearl 		</a:t>
            </a:r>
            <a:r>
              <a:rPr lang="en-US" dirty="0" smtClean="0">
                <a:latin typeface="Helvetica Neue"/>
                <a:cs typeface="Helvetica Neue"/>
              </a:rPr>
              <a:t>$</a:t>
            </a:r>
            <a:r>
              <a:rPr lang="en-US" dirty="0" smtClean="0">
                <a:latin typeface="Helvetica Neue"/>
                <a:cs typeface="Helvetica Neue"/>
              </a:rPr>
              <a:t>659</a:t>
            </a:r>
            <a:endParaRPr lang="en-US" dirty="0">
              <a:latin typeface="Helvetica Neue"/>
              <a:cs typeface="Helvetica Neue"/>
            </a:endParaRPr>
          </a:p>
          <a:p>
            <a:r>
              <a:rPr lang="en-US" dirty="0">
                <a:latin typeface="Helvetica Neue"/>
                <a:cs typeface="Helvetica Neue"/>
              </a:rPr>
              <a:t>Sapphire 	</a:t>
            </a:r>
            <a:r>
              <a:rPr lang="en-US" dirty="0" smtClean="0">
                <a:latin typeface="Helvetica Neue"/>
                <a:cs typeface="Helvetica Neue"/>
              </a:rPr>
              <a:t>$</a:t>
            </a:r>
            <a:r>
              <a:rPr lang="en-US" dirty="0" smtClean="0">
                <a:latin typeface="Helvetica Neue"/>
                <a:cs typeface="Helvetica Neue"/>
              </a:rPr>
              <a:t>1,561</a:t>
            </a:r>
            <a:r>
              <a:rPr lang="en-US" dirty="0" smtClean="0">
                <a:latin typeface="Helvetica Neue"/>
                <a:cs typeface="Helvetica Neue"/>
              </a:rPr>
              <a:t> </a:t>
            </a:r>
            <a:endParaRPr lang="en-US" dirty="0">
              <a:latin typeface="Helvetica Neue"/>
              <a:cs typeface="Helvetica Neue"/>
            </a:endParaRPr>
          </a:p>
          <a:p>
            <a:r>
              <a:rPr lang="en-US" dirty="0">
                <a:latin typeface="Helvetica Neue"/>
                <a:cs typeface="Helvetica Neue"/>
              </a:rPr>
              <a:t>Ruby 		</a:t>
            </a:r>
            <a:r>
              <a:rPr lang="en-US" dirty="0" smtClean="0">
                <a:latin typeface="Helvetica Neue"/>
                <a:cs typeface="Helvetica Neue"/>
              </a:rPr>
              <a:t>$</a:t>
            </a:r>
            <a:r>
              <a:rPr lang="en-US" dirty="0" smtClean="0">
                <a:latin typeface="Helvetica Neue"/>
                <a:cs typeface="Helvetica Neue"/>
              </a:rPr>
              <a:t>3,569</a:t>
            </a:r>
            <a:r>
              <a:rPr lang="en-US" dirty="0" smtClean="0">
                <a:latin typeface="Helvetica Neue"/>
                <a:cs typeface="Helvetica Neue"/>
              </a:rPr>
              <a:t> </a:t>
            </a:r>
            <a:endParaRPr lang="en-US" dirty="0">
              <a:latin typeface="Helvetica Neue"/>
              <a:cs typeface="Helvetica Neue"/>
            </a:endParaRPr>
          </a:p>
          <a:p>
            <a:r>
              <a:rPr lang="en-US" dirty="0" smtClean="0">
                <a:latin typeface="Helvetica Neue"/>
                <a:cs typeface="Helvetica Neue"/>
              </a:rPr>
              <a:t>Emerald</a:t>
            </a:r>
            <a:r>
              <a:rPr lang="en-US" dirty="0">
                <a:latin typeface="Helvetica Neue"/>
                <a:cs typeface="Helvetica Neue"/>
              </a:rPr>
              <a:t>		</a:t>
            </a:r>
            <a:r>
              <a:rPr lang="en-US" dirty="0" smtClean="0">
                <a:latin typeface="Helvetica Neue"/>
                <a:cs typeface="Helvetica Neue"/>
              </a:rPr>
              <a:t>$</a:t>
            </a:r>
            <a:r>
              <a:rPr lang="en-US" dirty="0" smtClean="0">
                <a:latin typeface="Helvetica Neue"/>
                <a:cs typeface="Helvetica Neue"/>
              </a:rPr>
              <a:t>7,416</a:t>
            </a:r>
            <a:endParaRPr lang="en-US" dirty="0">
              <a:latin typeface="Helvetica Neue"/>
              <a:cs typeface="Helvetica Neue"/>
            </a:endParaRPr>
          </a:p>
          <a:p>
            <a:r>
              <a:rPr lang="en-US" dirty="0">
                <a:latin typeface="Helvetica Neue"/>
                <a:cs typeface="Helvetica Neue"/>
              </a:rPr>
              <a:t>Diamond 	$</a:t>
            </a:r>
            <a:r>
              <a:rPr lang="en-US" dirty="0" smtClean="0">
                <a:latin typeface="Helvetica Neue"/>
                <a:cs typeface="Helvetica Neue"/>
              </a:rPr>
              <a:t>13,985 </a:t>
            </a:r>
            <a:endParaRPr lang="en-US" dirty="0">
              <a:latin typeface="Helvetica Neue"/>
              <a:cs typeface="Helvetica Neue"/>
            </a:endParaRPr>
          </a:p>
          <a:p>
            <a:endParaRPr lang="en-US" dirty="0"/>
          </a:p>
        </p:txBody>
      </p:sp>
      <p:sp>
        <p:nvSpPr>
          <p:cNvPr id="4" name="TextBox 3"/>
          <p:cNvSpPr txBox="1"/>
          <p:nvPr/>
        </p:nvSpPr>
        <p:spPr>
          <a:xfrm>
            <a:off x="4600632" y="2877728"/>
            <a:ext cx="3479301" cy="2308316"/>
          </a:xfrm>
          <a:prstGeom prst="rect">
            <a:avLst/>
          </a:prstGeom>
          <a:noFill/>
        </p:spPr>
        <p:txBody>
          <a:bodyPr wrap="square" lIns="91432" tIns="45716" rIns="91432" bIns="45716" rtlCol="0">
            <a:spAutoFit/>
          </a:bodyPr>
          <a:lstStyle/>
          <a:p>
            <a:r>
              <a:rPr lang="en-US" dirty="0">
                <a:latin typeface="Helvetica Neue"/>
                <a:cs typeface="Helvetica Neue"/>
              </a:rPr>
              <a:t>Blue Diamond 	$</a:t>
            </a:r>
            <a:r>
              <a:rPr lang="en-US" dirty="0" smtClean="0">
                <a:latin typeface="Helvetica Neue"/>
                <a:cs typeface="Helvetica Neue"/>
              </a:rPr>
              <a:t>25,757</a:t>
            </a:r>
            <a:endParaRPr lang="en-US" dirty="0">
              <a:latin typeface="Helvetica Neue"/>
              <a:cs typeface="Helvetica Neue"/>
            </a:endParaRPr>
          </a:p>
          <a:p>
            <a:r>
              <a:rPr lang="en-US" dirty="0">
                <a:latin typeface="Helvetica Neue"/>
                <a:cs typeface="Helvetica Neue"/>
              </a:rPr>
              <a:t>Green Diamond 	$</a:t>
            </a:r>
            <a:r>
              <a:rPr lang="en-US" dirty="0" smtClean="0">
                <a:latin typeface="Helvetica Neue"/>
                <a:cs typeface="Helvetica Neue"/>
              </a:rPr>
              <a:t>46,949</a:t>
            </a:r>
            <a:endParaRPr lang="en-US" dirty="0">
              <a:latin typeface="Helvetica Neue"/>
              <a:cs typeface="Helvetica Neue"/>
            </a:endParaRPr>
          </a:p>
          <a:p>
            <a:r>
              <a:rPr lang="en-US" dirty="0">
                <a:latin typeface="Helvetica Neue"/>
                <a:cs typeface="Helvetica Neue"/>
              </a:rPr>
              <a:t>Purple Diamond 	</a:t>
            </a:r>
            <a:r>
              <a:rPr lang="en-US" dirty="0" smtClean="0">
                <a:latin typeface="Helvetica Neue"/>
                <a:cs typeface="Helvetica Neue"/>
              </a:rPr>
              <a:t>$</a:t>
            </a:r>
            <a:r>
              <a:rPr lang="en-US" dirty="0" smtClean="0">
                <a:latin typeface="Helvetica Neue"/>
                <a:cs typeface="Helvetica Neue"/>
              </a:rPr>
              <a:t>56,473</a:t>
            </a:r>
            <a:endParaRPr lang="en-US" dirty="0">
              <a:latin typeface="Helvetica Neue"/>
              <a:cs typeface="Helvetica Neue"/>
            </a:endParaRPr>
          </a:p>
          <a:p>
            <a:r>
              <a:rPr lang="en-US" dirty="0">
                <a:latin typeface="Helvetica Neue"/>
                <a:cs typeface="Helvetica Neue"/>
              </a:rPr>
              <a:t>Red Diamond 	</a:t>
            </a:r>
            <a:r>
              <a:rPr lang="en-US" dirty="0" smtClean="0">
                <a:latin typeface="Helvetica Neue"/>
                <a:cs typeface="Helvetica Neue"/>
              </a:rPr>
              <a:t>$95,759</a:t>
            </a:r>
            <a:br>
              <a:rPr lang="en-US" dirty="0" smtClean="0">
                <a:latin typeface="Helvetica Neue"/>
                <a:cs typeface="Helvetica Neue"/>
              </a:rPr>
            </a:br>
            <a:endParaRPr lang="en-US" sz="2400" b="1" dirty="0">
              <a:latin typeface="Helvetica Neue"/>
              <a:cs typeface="Helvetica Neue"/>
            </a:endParaRPr>
          </a:p>
          <a:p>
            <a:r>
              <a:rPr lang="en-US" sz="2400" b="1" dirty="0">
                <a:solidFill>
                  <a:srgbClr val="00BCFF"/>
                </a:solidFill>
                <a:latin typeface="Helvetica Neue"/>
                <a:cs typeface="Helvetica Neue"/>
              </a:rPr>
              <a:t>Double Red Diamond</a:t>
            </a:r>
          </a:p>
          <a:p>
            <a:pPr algn="ctr"/>
            <a:r>
              <a:rPr lang="en-US" sz="2400" b="1" dirty="0">
                <a:solidFill>
                  <a:srgbClr val="00BCFF"/>
                </a:solidFill>
                <a:latin typeface="Helvetica Neue"/>
                <a:cs typeface="Helvetica Neue"/>
              </a:rPr>
              <a:t>$205,323!</a:t>
            </a:r>
          </a:p>
        </p:txBody>
      </p:sp>
      <p:pic>
        <p:nvPicPr>
          <p:cNvPr id="6" name="Picture 5" descr="mon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887" y="174251"/>
            <a:ext cx="2800345" cy="2097556"/>
          </a:xfrm>
          <a:prstGeom prst="rect">
            <a:avLst/>
          </a:prstGeom>
        </p:spPr>
      </p:pic>
      <p:sp>
        <p:nvSpPr>
          <p:cNvPr id="2" name="TextBox 1"/>
          <p:cNvSpPr txBox="1"/>
          <p:nvPr/>
        </p:nvSpPr>
        <p:spPr>
          <a:xfrm>
            <a:off x="632735" y="640739"/>
            <a:ext cx="4750823" cy="1200321"/>
          </a:xfrm>
          <a:prstGeom prst="rect">
            <a:avLst/>
          </a:prstGeom>
          <a:noFill/>
        </p:spPr>
        <p:txBody>
          <a:bodyPr wrap="square" lIns="91432" tIns="45716" rIns="91432" bIns="45716" rtlCol="0">
            <a:spAutoFit/>
          </a:bodyPr>
          <a:lstStyle/>
          <a:p>
            <a:r>
              <a:rPr lang="en-US" sz="3600" dirty="0" smtClean="0">
                <a:solidFill>
                  <a:srgbClr val="00BCFF"/>
                </a:solidFill>
                <a:latin typeface="+mj-lt"/>
              </a:rPr>
              <a:t>AVERAGE </a:t>
            </a:r>
            <a:r>
              <a:rPr lang="en-US" sz="3600" b="1" u="sng" dirty="0" smtClean="0">
                <a:solidFill>
                  <a:srgbClr val="00BCFF"/>
                </a:solidFill>
                <a:latin typeface="+mj-lt"/>
              </a:rPr>
              <a:t>MONTHLY</a:t>
            </a:r>
            <a:r>
              <a:rPr lang="en-US" sz="3600" dirty="0" smtClean="0">
                <a:solidFill>
                  <a:srgbClr val="00BCFF"/>
                </a:solidFill>
                <a:latin typeface="+mj-lt"/>
              </a:rPr>
              <a:t> </a:t>
            </a:r>
            <a:endParaRPr lang="en-US" sz="3600" dirty="0" smtClean="0">
              <a:solidFill>
                <a:srgbClr val="00BCFF"/>
              </a:solidFill>
              <a:latin typeface="+mj-lt"/>
            </a:endParaRPr>
          </a:p>
          <a:p>
            <a:pPr algn="ctr"/>
            <a:r>
              <a:rPr lang="en-US" sz="3600" dirty="0" smtClean="0">
                <a:solidFill>
                  <a:srgbClr val="00BCFF"/>
                </a:solidFill>
                <a:latin typeface="+mj-lt"/>
              </a:rPr>
              <a:t>INCOMES</a:t>
            </a:r>
            <a:endParaRPr lang="en-US" sz="3600" b="1" dirty="0">
              <a:latin typeface="+mj-lt"/>
              <a:cs typeface="Helvetica Neue"/>
            </a:endParaRPr>
          </a:p>
        </p:txBody>
      </p:sp>
      <p:sp>
        <p:nvSpPr>
          <p:cNvPr id="5" name="TextBox 4"/>
          <p:cNvSpPr txBox="1"/>
          <p:nvPr/>
        </p:nvSpPr>
        <p:spPr>
          <a:xfrm>
            <a:off x="465025" y="6066840"/>
            <a:ext cx="710057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latinLnBrk="1" hangingPunct="0"/>
            <a:r>
              <a:rPr lang="en-US" sz="900" dirty="0"/>
              <a:t>The figures contained herein are for educational purposes only, and are not to be relied on, interpreted or construed as a warranty or guaranty by Kyäni that all Kyäni distributors will achieve the results contained herein. Individual results will vary by Distributor. Your earnings based on your participation in the Kyäni Global Compensation Plan will be based on many factors, including your individual skills and abilities, hours worked and market conditions. </a:t>
            </a:r>
            <a:endParaRPr kumimoji="0" lang="en-US" sz="9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3142071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163" y="2028769"/>
            <a:ext cx="3460834" cy="1077210"/>
          </a:xfrm>
          <a:prstGeom prst="rect">
            <a:avLst/>
          </a:prstGeom>
          <a:noFill/>
        </p:spPr>
        <p:txBody>
          <a:bodyPr wrap="square" lIns="91432" tIns="45716" rIns="91432" bIns="45716" rtlCol="0">
            <a:spAutoFit/>
          </a:bodyPr>
          <a:lstStyle/>
          <a:p>
            <a:pPr algn="ctr"/>
            <a:r>
              <a:rPr lang="en-US" sz="3600" dirty="0" smtClean="0">
                <a:solidFill>
                  <a:srgbClr val="00BCFF"/>
                </a:solidFill>
                <a:latin typeface="+mj-lt"/>
              </a:rPr>
              <a:t>5 X 5 SYSTEM </a:t>
            </a:r>
            <a:endParaRPr lang="en-US" sz="3600" b="1" dirty="0" smtClean="0">
              <a:latin typeface="+mj-lt"/>
              <a:cs typeface="Helvetica Neue"/>
            </a:endParaRPr>
          </a:p>
          <a:p>
            <a:pPr algn="ctr"/>
            <a:endParaRPr lang="en-US" sz="2800" b="1" dirty="0">
              <a:latin typeface="Helvetica Neue"/>
              <a:cs typeface="Helvetica Neue"/>
            </a:endParaRPr>
          </a:p>
        </p:txBody>
      </p:sp>
      <p:sp>
        <p:nvSpPr>
          <p:cNvPr id="4" name="Right Arrow 3"/>
          <p:cNvSpPr/>
          <p:nvPr/>
        </p:nvSpPr>
        <p:spPr>
          <a:xfrm>
            <a:off x="1742103" y="3689692"/>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7" name="TextBox 6"/>
          <p:cNvSpPr txBox="1"/>
          <p:nvPr/>
        </p:nvSpPr>
        <p:spPr>
          <a:xfrm>
            <a:off x="1144746" y="3689692"/>
            <a:ext cx="748941" cy="523212"/>
          </a:xfrm>
          <a:prstGeom prst="rect">
            <a:avLst/>
          </a:prstGeom>
          <a:noFill/>
        </p:spPr>
        <p:txBody>
          <a:bodyPr wrap="square" lIns="91432" tIns="45716" rIns="91432" bIns="45716" rtlCol="0">
            <a:spAutoFit/>
          </a:bodyPr>
          <a:lstStyle/>
          <a:p>
            <a:r>
              <a:rPr lang="en-US" sz="2800" dirty="0">
                <a:latin typeface="Helvetica Neue"/>
                <a:cs typeface="Helvetica Neue"/>
              </a:rPr>
              <a:t>5</a:t>
            </a:r>
          </a:p>
        </p:txBody>
      </p:sp>
      <p:sp>
        <p:nvSpPr>
          <p:cNvPr id="8" name="Right Arrow 7"/>
          <p:cNvSpPr/>
          <p:nvPr/>
        </p:nvSpPr>
        <p:spPr>
          <a:xfrm>
            <a:off x="3223786" y="3689692"/>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10" name="TextBox 9"/>
          <p:cNvSpPr txBox="1"/>
          <p:nvPr/>
        </p:nvSpPr>
        <p:spPr>
          <a:xfrm>
            <a:off x="2450076" y="3689692"/>
            <a:ext cx="744879" cy="523212"/>
          </a:xfrm>
          <a:prstGeom prst="rect">
            <a:avLst/>
          </a:prstGeom>
          <a:noFill/>
        </p:spPr>
        <p:txBody>
          <a:bodyPr wrap="square" lIns="91432" tIns="45716" rIns="91432" bIns="45716" rtlCol="0">
            <a:spAutoFit/>
          </a:bodyPr>
          <a:lstStyle/>
          <a:p>
            <a:r>
              <a:rPr lang="en-US" sz="2800" dirty="0">
                <a:latin typeface="Helvetica Neue"/>
                <a:cs typeface="Helvetica Neue"/>
              </a:rPr>
              <a:t>25</a:t>
            </a:r>
          </a:p>
        </p:txBody>
      </p:sp>
      <p:sp>
        <p:nvSpPr>
          <p:cNvPr id="11" name="TextBox 10"/>
          <p:cNvSpPr txBox="1"/>
          <p:nvPr/>
        </p:nvSpPr>
        <p:spPr>
          <a:xfrm>
            <a:off x="3926131" y="3689692"/>
            <a:ext cx="773449" cy="523212"/>
          </a:xfrm>
          <a:prstGeom prst="rect">
            <a:avLst/>
          </a:prstGeom>
          <a:noFill/>
        </p:spPr>
        <p:txBody>
          <a:bodyPr wrap="square" lIns="91432" tIns="45716" rIns="91432" bIns="45716" rtlCol="0">
            <a:spAutoFit/>
          </a:bodyPr>
          <a:lstStyle/>
          <a:p>
            <a:r>
              <a:rPr lang="en-US" sz="2800" dirty="0">
                <a:latin typeface="Helvetica Neue"/>
                <a:cs typeface="Helvetica Neue"/>
              </a:rPr>
              <a:t>125</a:t>
            </a:r>
          </a:p>
        </p:txBody>
      </p:sp>
      <p:sp>
        <p:nvSpPr>
          <p:cNvPr id="3" name="TextBox 2"/>
          <p:cNvSpPr txBox="1"/>
          <p:nvPr/>
        </p:nvSpPr>
        <p:spPr>
          <a:xfrm>
            <a:off x="4819651" y="3689692"/>
            <a:ext cx="3362488" cy="523212"/>
          </a:xfrm>
          <a:prstGeom prst="rect">
            <a:avLst/>
          </a:prstGeom>
          <a:noFill/>
        </p:spPr>
        <p:txBody>
          <a:bodyPr wrap="square" lIns="91432" tIns="45716" rIns="91432" bIns="45716" rtlCol="0">
            <a:spAutoFit/>
          </a:bodyPr>
          <a:lstStyle/>
          <a:p>
            <a:r>
              <a:rPr lang="en-US" sz="2800" dirty="0">
                <a:latin typeface="Helvetica Neue"/>
                <a:cs typeface="Helvetica Neue"/>
              </a:rPr>
              <a:t>= </a:t>
            </a:r>
            <a:r>
              <a:rPr lang="en-US" sz="2800" dirty="0" smtClean="0">
                <a:latin typeface="Helvetica Neue"/>
                <a:cs typeface="Helvetica Neue"/>
              </a:rPr>
              <a:t>  155 </a:t>
            </a:r>
            <a:r>
              <a:rPr lang="en-US" sz="2800" dirty="0">
                <a:latin typeface="Helvetica Neue"/>
                <a:cs typeface="Helvetica Neue"/>
              </a:rPr>
              <a:t>distributors </a:t>
            </a:r>
            <a:endParaRPr lang="en-US" sz="2800" dirty="0"/>
          </a:p>
        </p:txBody>
      </p:sp>
    </p:spTree>
    <p:extLst>
      <p:ext uri="{BB962C8B-B14F-4D97-AF65-F5344CB8AC3E}">
        <p14:creationId xmlns:p14="http://schemas.microsoft.com/office/powerpoint/2010/main" val="52374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0" grpId="0"/>
      <p:bldP spid="1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6995" y="1737618"/>
            <a:ext cx="4721584" cy="1231098"/>
          </a:xfrm>
          <a:prstGeom prst="rect">
            <a:avLst/>
          </a:prstGeom>
          <a:noFill/>
        </p:spPr>
        <p:txBody>
          <a:bodyPr wrap="square" lIns="91432" tIns="45716" rIns="91432" bIns="45716" rtlCol="0">
            <a:spAutoFit/>
          </a:bodyPr>
          <a:lstStyle/>
          <a:p>
            <a:r>
              <a:rPr lang="en-US" sz="3600" dirty="0" smtClean="0">
                <a:solidFill>
                  <a:srgbClr val="00BCFF"/>
                </a:solidFill>
                <a:latin typeface="+mj-lt"/>
              </a:rPr>
              <a:t>RESIDUAL INCOME</a:t>
            </a:r>
            <a:endParaRPr lang="en-US" sz="3600" b="1" dirty="0" smtClean="0">
              <a:latin typeface="+mj-lt"/>
              <a:cs typeface="Helvetica Neue"/>
            </a:endParaRPr>
          </a:p>
          <a:p>
            <a:endParaRPr lang="en-US" sz="3800" b="1" dirty="0">
              <a:latin typeface="Helvetica Neue"/>
              <a:cs typeface="Helvetica Neue"/>
            </a:endParaRPr>
          </a:p>
        </p:txBody>
      </p:sp>
      <p:sp>
        <p:nvSpPr>
          <p:cNvPr id="7" name="TextBox 6"/>
          <p:cNvSpPr txBox="1"/>
          <p:nvPr/>
        </p:nvSpPr>
        <p:spPr>
          <a:xfrm>
            <a:off x="716382" y="3304865"/>
            <a:ext cx="7711243" cy="1261876"/>
          </a:xfrm>
          <a:prstGeom prst="rect">
            <a:avLst/>
          </a:prstGeom>
          <a:noFill/>
        </p:spPr>
        <p:txBody>
          <a:bodyPr wrap="square" lIns="91432" tIns="45716" rIns="91432" bIns="45716" rtlCol="0">
            <a:spAutoFit/>
          </a:bodyPr>
          <a:lstStyle/>
          <a:p>
            <a:r>
              <a:rPr lang="en-US" sz="4000" b="1" dirty="0">
                <a:latin typeface="Helvetica Neue"/>
                <a:cs typeface="Helvetica Neue"/>
              </a:rPr>
              <a:t>   </a:t>
            </a:r>
            <a:r>
              <a:rPr lang="en-US" sz="4000" b="1" u="sng" dirty="0">
                <a:latin typeface="Helvetica Neue"/>
                <a:cs typeface="Helvetica Neue"/>
              </a:rPr>
              <a:t>      </a:t>
            </a:r>
            <a:r>
              <a:rPr lang="en-US" sz="4000" u="sng" dirty="0">
                <a:latin typeface="Helvetica Neue"/>
                <a:cs typeface="Helvetica Neue"/>
              </a:rPr>
              <a:t>  </a:t>
            </a:r>
            <a:r>
              <a:rPr lang="en-US" sz="4000" dirty="0">
                <a:latin typeface="Helvetica Neue"/>
                <a:cs typeface="Helvetica Neue"/>
              </a:rPr>
              <a:t> x </a:t>
            </a:r>
            <a:r>
              <a:rPr lang="en-US" sz="4000" b="1" u="sng" dirty="0">
                <a:latin typeface="Helvetica Neue"/>
                <a:cs typeface="Helvetica Neue"/>
              </a:rPr>
              <a:t>     </a:t>
            </a:r>
            <a:r>
              <a:rPr lang="en-US" sz="4000" b="1" dirty="0">
                <a:latin typeface="Helvetica Neue"/>
                <a:cs typeface="Helvetica Neue"/>
              </a:rPr>
              <a:t> </a:t>
            </a:r>
            <a:r>
              <a:rPr lang="en-US" sz="4000" dirty="0">
                <a:latin typeface="Helvetica Neue"/>
                <a:cs typeface="Helvetica Neue"/>
              </a:rPr>
              <a:t>x </a:t>
            </a:r>
            <a:r>
              <a:rPr lang="en-US" sz="4000" b="1" u="sng" dirty="0">
                <a:latin typeface="Helvetica Neue"/>
                <a:cs typeface="Helvetica Neue"/>
              </a:rPr>
              <a:t>          </a:t>
            </a:r>
            <a:r>
              <a:rPr lang="en-US" sz="4000" dirty="0">
                <a:latin typeface="Helvetica Neue"/>
                <a:cs typeface="Helvetica Neue"/>
              </a:rPr>
              <a:t> =</a:t>
            </a:r>
            <a:r>
              <a:rPr lang="en-US" sz="4000" b="1" u="sng" dirty="0">
                <a:latin typeface="Helvetica Neue"/>
                <a:cs typeface="Helvetica Neue"/>
              </a:rPr>
              <a:t>              </a:t>
            </a:r>
            <a:r>
              <a:rPr lang="en-US" sz="4000" dirty="0">
                <a:latin typeface="Helvetica Neue"/>
                <a:cs typeface="Helvetica Neue"/>
              </a:rPr>
              <a:t> </a:t>
            </a:r>
            <a:endParaRPr lang="en-US" sz="4000" b="1" u="sng" dirty="0">
              <a:latin typeface="Helvetica Neue"/>
              <a:cs typeface="Helvetica Neue"/>
            </a:endParaRPr>
          </a:p>
          <a:p>
            <a:r>
              <a:rPr lang="en-US" dirty="0" smtClean="0">
                <a:latin typeface="Helvetica Neue"/>
                <a:cs typeface="Helvetica Neue"/>
              </a:rPr>
              <a:t>             # </a:t>
            </a:r>
            <a:r>
              <a:rPr lang="en-US" dirty="0">
                <a:latin typeface="Helvetica Neue"/>
                <a:cs typeface="Helvetica Neue"/>
              </a:rPr>
              <a:t>of  </a:t>
            </a:r>
            <a:r>
              <a:rPr lang="en-US" dirty="0" smtClean="0">
                <a:latin typeface="Helvetica Neue"/>
                <a:cs typeface="Helvetica Neue"/>
              </a:rPr>
              <a:t>             # of                 Average                     Monthly 	Distributors    Customers           Payout                     Residual </a:t>
            </a:r>
            <a:endParaRPr lang="en-US" dirty="0">
              <a:latin typeface="Helvetica Neue"/>
              <a:cs typeface="Helvetica Neue"/>
            </a:endParaRPr>
          </a:p>
        </p:txBody>
      </p:sp>
      <p:sp>
        <p:nvSpPr>
          <p:cNvPr id="2" name="TextBox 1"/>
          <p:cNvSpPr txBox="1"/>
          <p:nvPr/>
        </p:nvSpPr>
        <p:spPr>
          <a:xfrm>
            <a:off x="1234105" y="3304865"/>
            <a:ext cx="1251990" cy="677100"/>
          </a:xfrm>
          <a:prstGeom prst="rect">
            <a:avLst/>
          </a:prstGeom>
          <a:noFill/>
        </p:spPr>
        <p:txBody>
          <a:bodyPr wrap="square" lIns="91432" tIns="45716" rIns="91432" bIns="45716" rtlCol="0">
            <a:spAutoFit/>
          </a:bodyPr>
          <a:lstStyle/>
          <a:p>
            <a:r>
              <a:rPr lang="en-US" sz="3800" dirty="0">
                <a:latin typeface="Helvetica Neue"/>
                <a:cs typeface="Helvetica Neue"/>
              </a:rPr>
              <a:t>100</a:t>
            </a:r>
          </a:p>
        </p:txBody>
      </p:sp>
      <p:sp>
        <p:nvSpPr>
          <p:cNvPr id="3" name="TextBox 2"/>
          <p:cNvSpPr txBox="1"/>
          <p:nvPr/>
        </p:nvSpPr>
        <p:spPr>
          <a:xfrm>
            <a:off x="3112090" y="3304865"/>
            <a:ext cx="751192" cy="677100"/>
          </a:xfrm>
          <a:prstGeom prst="rect">
            <a:avLst/>
          </a:prstGeom>
          <a:noFill/>
        </p:spPr>
        <p:txBody>
          <a:bodyPr wrap="square" lIns="91432" tIns="45716" rIns="91432" bIns="45716" rtlCol="0">
            <a:spAutoFit/>
          </a:bodyPr>
          <a:lstStyle/>
          <a:p>
            <a:r>
              <a:rPr lang="en-US" sz="3800" dirty="0">
                <a:latin typeface="Helvetica Neue"/>
                <a:cs typeface="Helvetica Neue"/>
              </a:rPr>
              <a:t>5</a:t>
            </a:r>
          </a:p>
        </p:txBody>
      </p:sp>
      <p:sp>
        <p:nvSpPr>
          <p:cNvPr id="4" name="TextBox 3"/>
          <p:cNvSpPr txBox="1"/>
          <p:nvPr/>
        </p:nvSpPr>
        <p:spPr>
          <a:xfrm>
            <a:off x="4176282" y="3304865"/>
            <a:ext cx="1377191" cy="677100"/>
          </a:xfrm>
          <a:prstGeom prst="rect">
            <a:avLst/>
          </a:prstGeom>
          <a:noFill/>
        </p:spPr>
        <p:txBody>
          <a:bodyPr wrap="square" lIns="91432" tIns="45716" rIns="91432" bIns="45716" rtlCol="0">
            <a:spAutoFit/>
          </a:bodyPr>
          <a:lstStyle/>
          <a:p>
            <a:r>
              <a:rPr lang="en-US" sz="3800" dirty="0">
                <a:latin typeface="Helvetica Neue"/>
                <a:cs typeface="Helvetica Neue"/>
              </a:rPr>
              <a:t> 10%  </a:t>
            </a:r>
          </a:p>
        </p:txBody>
      </p:sp>
      <p:sp>
        <p:nvSpPr>
          <p:cNvPr id="8" name="TextBox 7"/>
          <p:cNvSpPr txBox="1"/>
          <p:nvPr/>
        </p:nvSpPr>
        <p:spPr>
          <a:xfrm>
            <a:off x="5938015" y="3304865"/>
            <a:ext cx="1967413" cy="677100"/>
          </a:xfrm>
          <a:prstGeom prst="rect">
            <a:avLst/>
          </a:prstGeom>
          <a:noFill/>
        </p:spPr>
        <p:txBody>
          <a:bodyPr wrap="square" lIns="91432" tIns="45716" rIns="91432" bIns="45716" rtlCol="0">
            <a:spAutoFit/>
          </a:bodyPr>
          <a:lstStyle/>
          <a:p>
            <a:r>
              <a:rPr lang="en-US" sz="3800" dirty="0">
                <a:latin typeface="Helvetica Neue"/>
                <a:cs typeface="Helvetica Neue"/>
              </a:rPr>
              <a:t>  $3,750</a:t>
            </a:r>
          </a:p>
        </p:txBody>
      </p:sp>
    </p:spTree>
    <p:extLst>
      <p:ext uri="{BB962C8B-B14F-4D97-AF65-F5344CB8AC3E}">
        <p14:creationId xmlns:p14="http://schemas.microsoft.com/office/powerpoint/2010/main" val="459960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1852" y="2779769"/>
            <a:ext cx="521002" cy="523212"/>
          </a:xfrm>
          <a:prstGeom prst="rect">
            <a:avLst/>
          </a:prstGeom>
          <a:noFill/>
        </p:spPr>
        <p:txBody>
          <a:bodyPr wrap="square" lIns="91432" tIns="45716" rIns="91432" bIns="45716" rtlCol="0">
            <a:spAutoFit/>
          </a:bodyPr>
          <a:lstStyle/>
          <a:p>
            <a:r>
              <a:rPr lang="en-US" sz="2800" dirty="0">
                <a:latin typeface="Helvetica Neue"/>
                <a:cs typeface="Helvetica Neue"/>
              </a:rPr>
              <a:t>5</a:t>
            </a:r>
          </a:p>
        </p:txBody>
      </p:sp>
      <p:sp>
        <p:nvSpPr>
          <p:cNvPr id="6" name="Right Arrow 5"/>
          <p:cNvSpPr/>
          <p:nvPr/>
        </p:nvSpPr>
        <p:spPr>
          <a:xfrm>
            <a:off x="2539879" y="2779769"/>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7" name="TextBox 6"/>
          <p:cNvSpPr txBox="1"/>
          <p:nvPr/>
        </p:nvSpPr>
        <p:spPr>
          <a:xfrm>
            <a:off x="2848860" y="1511480"/>
            <a:ext cx="4174797"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5 X 5 SYSTEM </a:t>
            </a:r>
            <a:endParaRPr lang="en-US" sz="3600" b="1" dirty="0">
              <a:latin typeface="+mj-lt"/>
              <a:cs typeface="Helvetica Neue"/>
            </a:endParaRPr>
          </a:p>
        </p:txBody>
      </p:sp>
      <p:sp>
        <p:nvSpPr>
          <p:cNvPr id="8" name="TextBox 7"/>
          <p:cNvSpPr txBox="1"/>
          <p:nvPr/>
        </p:nvSpPr>
        <p:spPr>
          <a:xfrm>
            <a:off x="3598173" y="2779769"/>
            <a:ext cx="618691" cy="523212"/>
          </a:xfrm>
          <a:prstGeom prst="rect">
            <a:avLst/>
          </a:prstGeom>
          <a:noFill/>
        </p:spPr>
        <p:txBody>
          <a:bodyPr wrap="square" lIns="91432" tIns="45716" rIns="91432" bIns="45716" rtlCol="0">
            <a:spAutoFit/>
          </a:bodyPr>
          <a:lstStyle/>
          <a:p>
            <a:r>
              <a:rPr lang="en-US" sz="2800" dirty="0">
                <a:latin typeface="Helvetica Neue"/>
                <a:cs typeface="Helvetica Neue"/>
              </a:rPr>
              <a:t>25</a:t>
            </a:r>
          </a:p>
        </p:txBody>
      </p:sp>
      <p:sp>
        <p:nvSpPr>
          <p:cNvPr id="9" name="Right Arrow 8"/>
          <p:cNvSpPr/>
          <p:nvPr/>
        </p:nvSpPr>
        <p:spPr>
          <a:xfrm>
            <a:off x="4754142" y="2751118"/>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10" name="TextBox 9"/>
          <p:cNvSpPr txBox="1"/>
          <p:nvPr/>
        </p:nvSpPr>
        <p:spPr>
          <a:xfrm>
            <a:off x="5649616" y="2751118"/>
            <a:ext cx="879192" cy="523212"/>
          </a:xfrm>
          <a:prstGeom prst="rect">
            <a:avLst/>
          </a:prstGeom>
          <a:noFill/>
        </p:spPr>
        <p:txBody>
          <a:bodyPr wrap="square" lIns="91432" tIns="45716" rIns="91432" bIns="45716" rtlCol="0">
            <a:spAutoFit/>
          </a:bodyPr>
          <a:lstStyle/>
          <a:p>
            <a:r>
              <a:rPr lang="en-US" sz="2800" dirty="0">
                <a:latin typeface="Helvetica Neue"/>
                <a:cs typeface="Helvetica Neue"/>
              </a:rPr>
              <a:t>125</a:t>
            </a:r>
          </a:p>
        </p:txBody>
      </p:sp>
      <p:sp>
        <p:nvSpPr>
          <p:cNvPr id="11" name="Right Arrow 10"/>
          <p:cNvSpPr/>
          <p:nvPr/>
        </p:nvSpPr>
        <p:spPr>
          <a:xfrm>
            <a:off x="6870719" y="2789706"/>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12" name="TextBox 11"/>
          <p:cNvSpPr txBox="1"/>
          <p:nvPr/>
        </p:nvSpPr>
        <p:spPr>
          <a:xfrm>
            <a:off x="1400190" y="3414579"/>
            <a:ext cx="1139693" cy="523212"/>
          </a:xfrm>
          <a:prstGeom prst="rect">
            <a:avLst/>
          </a:prstGeom>
          <a:noFill/>
        </p:spPr>
        <p:txBody>
          <a:bodyPr wrap="square" lIns="91432" tIns="45716" rIns="91432" bIns="45716" rtlCol="0">
            <a:spAutoFit/>
          </a:bodyPr>
          <a:lstStyle/>
          <a:p>
            <a:r>
              <a:rPr lang="en-US" sz="2800" dirty="0">
                <a:latin typeface="Helvetica Neue"/>
                <a:cs typeface="Helvetica Neue"/>
              </a:rPr>
              <a:t>625</a:t>
            </a:r>
          </a:p>
        </p:txBody>
      </p:sp>
      <p:sp>
        <p:nvSpPr>
          <p:cNvPr id="13" name="Right Arrow 12"/>
          <p:cNvSpPr/>
          <p:nvPr/>
        </p:nvSpPr>
        <p:spPr>
          <a:xfrm>
            <a:off x="2539879" y="3427801"/>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14" name="TextBox 13"/>
          <p:cNvSpPr txBox="1"/>
          <p:nvPr/>
        </p:nvSpPr>
        <p:spPr>
          <a:xfrm>
            <a:off x="3353561" y="3397111"/>
            <a:ext cx="1449038" cy="523212"/>
          </a:xfrm>
          <a:prstGeom prst="rect">
            <a:avLst/>
          </a:prstGeom>
          <a:noFill/>
        </p:spPr>
        <p:txBody>
          <a:bodyPr wrap="square" lIns="91432" tIns="45716" rIns="91432" bIns="45716" rtlCol="0">
            <a:spAutoFit/>
          </a:bodyPr>
          <a:lstStyle/>
          <a:p>
            <a:r>
              <a:rPr lang="en-US" sz="2800" dirty="0">
                <a:latin typeface="Helvetica Neue"/>
                <a:cs typeface="Helvetica Neue"/>
              </a:rPr>
              <a:t>3,125</a:t>
            </a:r>
          </a:p>
        </p:txBody>
      </p:sp>
      <p:sp>
        <p:nvSpPr>
          <p:cNvPr id="15" name="Right Arrow 14"/>
          <p:cNvSpPr/>
          <p:nvPr/>
        </p:nvSpPr>
        <p:spPr>
          <a:xfrm>
            <a:off x="4754142" y="3427801"/>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16" name="TextBox 15"/>
          <p:cNvSpPr txBox="1"/>
          <p:nvPr/>
        </p:nvSpPr>
        <p:spPr>
          <a:xfrm>
            <a:off x="5372100" y="3427801"/>
            <a:ext cx="1351351" cy="523212"/>
          </a:xfrm>
          <a:prstGeom prst="rect">
            <a:avLst/>
          </a:prstGeom>
          <a:noFill/>
        </p:spPr>
        <p:txBody>
          <a:bodyPr wrap="square" lIns="91432" tIns="45716" rIns="91432" bIns="45716" rtlCol="0">
            <a:spAutoFit/>
          </a:bodyPr>
          <a:lstStyle/>
          <a:p>
            <a:r>
              <a:rPr lang="en-US" sz="2800" dirty="0">
                <a:latin typeface="Helvetica Neue"/>
                <a:cs typeface="Helvetica Neue"/>
              </a:rPr>
              <a:t>15,625</a:t>
            </a:r>
          </a:p>
        </p:txBody>
      </p:sp>
      <p:sp>
        <p:nvSpPr>
          <p:cNvPr id="18" name="TextBox 17"/>
          <p:cNvSpPr txBox="1"/>
          <p:nvPr/>
        </p:nvSpPr>
        <p:spPr>
          <a:xfrm>
            <a:off x="1725815" y="4672500"/>
            <a:ext cx="6056654" cy="1231098"/>
          </a:xfrm>
          <a:prstGeom prst="rect">
            <a:avLst/>
          </a:prstGeom>
          <a:noFill/>
        </p:spPr>
        <p:txBody>
          <a:bodyPr wrap="square" lIns="91432" tIns="45716" rIns="91432" bIns="45716" rtlCol="0">
            <a:spAutoFit/>
          </a:bodyPr>
          <a:lstStyle/>
          <a:p>
            <a:endParaRPr lang="en-US" sz="2800" dirty="0">
              <a:latin typeface="Helvetica Neue"/>
              <a:cs typeface="Helvetica Neue"/>
            </a:endParaRPr>
          </a:p>
          <a:p>
            <a:r>
              <a:rPr lang="en-US" sz="2800" dirty="0">
                <a:solidFill>
                  <a:srgbClr val="00BCFF"/>
                </a:solidFill>
                <a:latin typeface="Helvetica Neue"/>
                <a:cs typeface="Helvetica Neue"/>
              </a:rPr>
              <a:t>97,530</a:t>
            </a:r>
            <a:r>
              <a:rPr lang="en-US" sz="2800" dirty="0">
                <a:latin typeface="Helvetica Neue"/>
                <a:cs typeface="Helvetica Neue"/>
              </a:rPr>
              <a:t> Distributors In Your </a:t>
            </a:r>
            <a:r>
              <a:rPr lang="en-US" sz="2800" dirty="0" smtClean="0">
                <a:latin typeface="Helvetica Neue"/>
                <a:cs typeface="Helvetica Neue"/>
              </a:rPr>
              <a:t>Team!</a:t>
            </a:r>
            <a:endParaRPr lang="en-US" sz="2800" dirty="0">
              <a:latin typeface="Helvetica Neue"/>
              <a:cs typeface="Helvetica Neue"/>
            </a:endParaRPr>
          </a:p>
          <a:p>
            <a:endParaRPr lang="en-US" dirty="0"/>
          </a:p>
        </p:txBody>
      </p:sp>
      <p:sp>
        <p:nvSpPr>
          <p:cNvPr id="19" name="Right Arrow 18"/>
          <p:cNvSpPr/>
          <p:nvPr/>
        </p:nvSpPr>
        <p:spPr>
          <a:xfrm>
            <a:off x="6870719" y="3550959"/>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
        <p:nvSpPr>
          <p:cNvPr id="2" name="TextBox 1"/>
          <p:cNvSpPr txBox="1"/>
          <p:nvPr/>
        </p:nvSpPr>
        <p:spPr>
          <a:xfrm>
            <a:off x="3272546" y="4116970"/>
            <a:ext cx="1302498" cy="523212"/>
          </a:xfrm>
          <a:prstGeom prst="rect">
            <a:avLst/>
          </a:prstGeom>
          <a:noFill/>
        </p:spPr>
        <p:txBody>
          <a:bodyPr wrap="square" lIns="91432" tIns="45716" rIns="91432" bIns="45716" rtlCol="0">
            <a:spAutoFit/>
          </a:bodyPr>
          <a:lstStyle/>
          <a:p>
            <a:r>
              <a:rPr lang="en-US" sz="2800" dirty="0">
                <a:latin typeface="Helvetica Neue"/>
                <a:cs typeface="Helvetica Neue"/>
              </a:rPr>
              <a:t>78,125</a:t>
            </a:r>
          </a:p>
        </p:txBody>
      </p:sp>
      <p:sp>
        <p:nvSpPr>
          <p:cNvPr id="20" name="Right Arrow 19"/>
          <p:cNvSpPr/>
          <p:nvPr/>
        </p:nvSpPr>
        <p:spPr>
          <a:xfrm>
            <a:off x="4754142" y="4116970"/>
            <a:ext cx="553566"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a:p>
        </p:txBody>
      </p:sp>
    </p:spTree>
    <p:extLst>
      <p:ext uri="{BB962C8B-B14F-4D97-AF65-F5344CB8AC3E}">
        <p14:creationId xmlns:p14="http://schemas.microsoft.com/office/powerpoint/2010/main" val="698835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9" grpId="0" animBg="1"/>
      <p:bldP spid="10" grpId="0"/>
      <p:bldP spid="11" grpId="0" animBg="1"/>
      <p:bldP spid="12" grpId="0"/>
      <p:bldP spid="13" grpId="0" animBg="1"/>
      <p:bldP spid="14" grpId="0"/>
      <p:bldP spid="15" grpId="0" animBg="1"/>
      <p:bldP spid="16" grpId="0"/>
      <p:bldP spid="18" grpId="0"/>
      <p:bldP spid="19" grpId="0" animBg="1"/>
      <p:bldP spid="2"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0896" y="2308393"/>
            <a:ext cx="6052052" cy="646323"/>
          </a:xfrm>
          <a:prstGeom prst="rect">
            <a:avLst/>
          </a:prstGeom>
          <a:noFill/>
        </p:spPr>
        <p:txBody>
          <a:bodyPr wrap="square" lIns="91432" tIns="45716" rIns="91432" bIns="45716" rtlCol="0">
            <a:spAutoFit/>
          </a:bodyPr>
          <a:lstStyle/>
          <a:p>
            <a:r>
              <a:rPr lang="en-US" sz="3600" dirty="0">
                <a:solidFill>
                  <a:srgbClr val="00BCFF"/>
                </a:solidFill>
                <a:latin typeface="+mj-lt"/>
              </a:rPr>
              <a:t>RESIDUAL INCOME</a:t>
            </a:r>
            <a:endParaRPr lang="en-US" sz="3600" b="1" dirty="0">
              <a:latin typeface="+mj-lt"/>
              <a:cs typeface="Helvetica Neue"/>
            </a:endParaRPr>
          </a:p>
        </p:txBody>
      </p:sp>
      <p:sp>
        <p:nvSpPr>
          <p:cNvPr id="7" name="TextBox 6"/>
          <p:cNvSpPr txBox="1"/>
          <p:nvPr/>
        </p:nvSpPr>
        <p:spPr>
          <a:xfrm>
            <a:off x="716382" y="3304865"/>
            <a:ext cx="7711243" cy="1261876"/>
          </a:xfrm>
          <a:prstGeom prst="rect">
            <a:avLst/>
          </a:prstGeom>
          <a:noFill/>
        </p:spPr>
        <p:txBody>
          <a:bodyPr wrap="square" lIns="91432" tIns="45716" rIns="91432" bIns="45716" rtlCol="0">
            <a:spAutoFit/>
          </a:bodyPr>
          <a:lstStyle/>
          <a:p>
            <a:r>
              <a:rPr lang="en-US" sz="4000" b="1" dirty="0">
                <a:latin typeface="Helvetica Neue"/>
                <a:cs typeface="Helvetica Neue"/>
              </a:rPr>
              <a:t>   </a:t>
            </a:r>
            <a:r>
              <a:rPr lang="en-US" sz="4000" b="1" u="sng" dirty="0">
                <a:latin typeface="Helvetica Neue"/>
                <a:cs typeface="Helvetica Neue"/>
              </a:rPr>
              <a:t>      </a:t>
            </a:r>
            <a:r>
              <a:rPr lang="en-US" sz="4000" u="sng" dirty="0">
                <a:latin typeface="Helvetica Neue"/>
                <a:cs typeface="Helvetica Neue"/>
              </a:rPr>
              <a:t>  </a:t>
            </a:r>
            <a:r>
              <a:rPr lang="en-US" sz="4000" dirty="0">
                <a:latin typeface="Helvetica Neue"/>
                <a:cs typeface="Helvetica Neue"/>
              </a:rPr>
              <a:t> x </a:t>
            </a:r>
            <a:r>
              <a:rPr lang="en-US" sz="4000" b="1" u="sng" dirty="0">
                <a:latin typeface="Helvetica Neue"/>
                <a:cs typeface="Helvetica Neue"/>
              </a:rPr>
              <a:t>     </a:t>
            </a:r>
            <a:r>
              <a:rPr lang="en-US" sz="4000" b="1" dirty="0">
                <a:latin typeface="Helvetica Neue"/>
                <a:cs typeface="Helvetica Neue"/>
              </a:rPr>
              <a:t> </a:t>
            </a:r>
            <a:r>
              <a:rPr lang="en-US" sz="4000" dirty="0">
                <a:latin typeface="Helvetica Neue"/>
                <a:cs typeface="Helvetica Neue"/>
              </a:rPr>
              <a:t>x </a:t>
            </a:r>
            <a:r>
              <a:rPr lang="en-US" sz="4000" b="1" u="sng" dirty="0">
                <a:latin typeface="Helvetica Neue"/>
                <a:cs typeface="Helvetica Neue"/>
              </a:rPr>
              <a:t>          </a:t>
            </a:r>
            <a:r>
              <a:rPr lang="en-US" sz="4000" dirty="0">
                <a:latin typeface="Helvetica Neue"/>
                <a:cs typeface="Helvetica Neue"/>
              </a:rPr>
              <a:t> =</a:t>
            </a:r>
            <a:r>
              <a:rPr lang="en-US" sz="4000" b="1" u="sng" dirty="0">
                <a:latin typeface="Helvetica Neue"/>
                <a:cs typeface="Helvetica Neue"/>
              </a:rPr>
              <a:t>              </a:t>
            </a:r>
            <a:r>
              <a:rPr lang="en-US" sz="4000" dirty="0">
                <a:latin typeface="Helvetica Neue"/>
                <a:cs typeface="Helvetica Neue"/>
              </a:rPr>
              <a:t> </a:t>
            </a:r>
            <a:endParaRPr lang="en-US" sz="4000" b="1" u="sng" dirty="0">
              <a:latin typeface="Helvetica Neue"/>
              <a:cs typeface="Helvetica Neue"/>
            </a:endParaRPr>
          </a:p>
          <a:p>
            <a:r>
              <a:rPr lang="en-US" dirty="0" smtClean="0">
                <a:latin typeface="Helvetica Neue"/>
                <a:cs typeface="Helvetica Neue"/>
              </a:rPr>
              <a:t>             # </a:t>
            </a:r>
            <a:r>
              <a:rPr lang="en-US" dirty="0">
                <a:latin typeface="Helvetica Neue"/>
                <a:cs typeface="Helvetica Neue"/>
              </a:rPr>
              <a:t>of  </a:t>
            </a:r>
            <a:r>
              <a:rPr lang="en-US" dirty="0" smtClean="0">
                <a:latin typeface="Helvetica Neue"/>
                <a:cs typeface="Helvetica Neue"/>
              </a:rPr>
              <a:t>             # of                 Average                     Monthly 	Distributors    Customers           Payout                     Residual </a:t>
            </a:r>
            <a:endParaRPr lang="en-US" dirty="0">
              <a:latin typeface="Helvetica Neue"/>
              <a:cs typeface="Helvetica Neue"/>
            </a:endParaRPr>
          </a:p>
        </p:txBody>
      </p:sp>
      <p:sp>
        <p:nvSpPr>
          <p:cNvPr id="2" name="TextBox 1"/>
          <p:cNvSpPr txBox="1"/>
          <p:nvPr/>
        </p:nvSpPr>
        <p:spPr>
          <a:xfrm>
            <a:off x="1108906" y="3304865"/>
            <a:ext cx="1251990" cy="677100"/>
          </a:xfrm>
          <a:prstGeom prst="rect">
            <a:avLst/>
          </a:prstGeom>
          <a:noFill/>
        </p:spPr>
        <p:txBody>
          <a:bodyPr wrap="square" lIns="91432" tIns="45716" rIns="91432" bIns="45716" rtlCol="0">
            <a:spAutoFit/>
          </a:bodyPr>
          <a:lstStyle/>
          <a:p>
            <a:r>
              <a:rPr lang="en-US" sz="3800" dirty="0">
                <a:latin typeface="Helvetica Neue"/>
                <a:cs typeface="Helvetica Neue"/>
              </a:rPr>
              <a:t>1000</a:t>
            </a:r>
          </a:p>
        </p:txBody>
      </p:sp>
      <p:sp>
        <p:nvSpPr>
          <p:cNvPr id="3" name="TextBox 2"/>
          <p:cNvSpPr txBox="1"/>
          <p:nvPr/>
        </p:nvSpPr>
        <p:spPr>
          <a:xfrm>
            <a:off x="3112090" y="3304865"/>
            <a:ext cx="751192" cy="677100"/>
          </a:xfrm>
          <a:prstGeom prst="rect">
            <a:avLst/>
          </a:prstGeom>
          <a:noFill/>
        </p:spPr>
        <p:txBody>
          <a:bodyPr wrap="square" lIns="91432" tIns="45716" rIns="91432" bIns="45716" rtlCol="0">
            <a:spAutoFit/>
          </a:bodyPr>
          <a:lstStyle/>
          <a:p>
            <a:r>
              <a:rPr lang="en-US" sz="3800" dirty="0">
                <a:latin typeface="Helvetica Neue"/>
                <a:cs typeface="Helvetica Neue"/>
              </a:rPr>
              <a:t>5</a:t>
            </a:r>
          </a:p>
        </p:txBody>
      </p:sp>
      <p:sp>
        <p:nvSpPr>
          <p:cNvPr id="4" name="TextBox 3"/>
          <p:cNvSpPr txBox="1"/>
          <p:nvPr/>
        </p:nvSpPr>
        <p:spPr>
          <a:xfrm>
            <a:off x="4176282" y="3304865"/>
            <a:ext cx="1377191" cy="677100"/>
          </a:xfrm>
          <a:prstGeom prst="rect">
            <a:avLst/>
          </a:prstGeom>
          <a:noFill/>
        </p:spPr>
        <p:txBody>
          <a:bodyPr wrap="square" lIns="91432" tIns="45716" rIns="91432" bIns="45716" rtlCol="0">
            <a:spAutoFit/>
          </a:bodyPr>
          <a:lstStyle/>
          <a:p>
            <a:r>
              <a:rPr lang="en-US" sz="3800" dirty="0">
                <a:latin typeface="Helvetica Neue"/>
                <a:cs typeface="Helvetica Neue"/>
              </a:rPr>
              <a:t> 10%  </a:t>
            </a:r>
          </a:p>
        </p:txBody>
      </p:sp>
      <p:sp>
        <p:nvSpPr>
          <p:cNvPr id="8" name="TextBox 7"/>
          <p:cNvSpPr txBox="1"/>
          <p:nvPr/>
        </p:nvSpPr>
        <p:spPr>
          <a:xfrm>
            <a:off x="5938011" y="3304865"/>
            <a:ext cx="2489610" cy="677100"/>
          </a:xfrm>
          <a:prstGeom prst="rect">
            <a:avLst/>
          </a:prstGeom>
          <a:noFill/>
        </p:spPr>
        <p:txBody>
          <a:bodyPr wrap="square" lIns="91432" tIns="45716" rIns="91432" bIns="45716" rtlCol="0">
            <a:spAutoFit/>
          </a:bodyPr>
          <a:lstStyle/>
          <a:p>
            <a:r>
              <a:rPr lang="en-US" sz="3800" dirty="0">
                <a:latin typeface="Helvetica Neue"/>
                <a:cs typeface="Helvetica Neue"/>
              </a:rPr>
              <a:t> $</a:t>
            </a:r>
            <a:r>
              <a:rPr lang="en-US" sz="3800" dirty="0" smtClean="0">
                <a:latin typeface="Helvetica Neue"/>
                <a:cs typeface="Helvetica Neue"/>
              </a:rPr>
              <a:t>37,500</a:t>
            </a:r>
            <a:endParaRPr lang="en-US" sz="3800" dirty="0">
              <a:latin typeface="Helvetica Neue"/>
              <a:cs typeface="Helvetica Neue"/>
            </a:endParaRPr>
          </a:p>
        </p:txBody>
      </p:sp>
    </p:spTree>
    <p:extLst>
      <p:ext uri="{BB962C8B-B14F-4D97-AF65-F5344CB8AC3E}">
        <p14:creationId xmlns:p14="http://schemas.microsoft.com/office/powerpoint/2010/main" val="3945845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7129" y="1791888"/>
            <a:ext cx="6704305"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GENERATION CHECK MATCH</a:t>
            </a:r>
            <a:endParaRPr lang="en-US" sz="3600" b="1" dirty="0">
              <a:latin typeface="+mj-lt"/>
              <a:cs typeface="Helvetica Neue"/>
            </a:endParaRPr>
          </a:p>
        </p:txBody>
      </p:sp>
      <p:sp>
        <p:nvSpPr>
          <p:cNvPr id="7" name="TextBox 6"/>
          <p:cNvSpPr txBox="1"/>
          <p:nvPr/>
        </p:nvSpPr>
        <p:spPr>
          <a:xfrm>
            <a:off x="407037" y="3154361"/>
            <a:ext cx="7711243" cy="1261876"/>
          </a:xfrm>
          <a:prstGeom prst="rect">
            <a:avLst/>
          </a:prstGeom>
          <a:noFill/>
        </p:spPr>
        <p:txBody>
          <a:bodyPr wrap="square" lIns="91432" tIns="45716" rIns="91432" bIns="45716" rtlCol="0">
            <a:spAutoFit/>
          </a:bodyPr>
          <a:lstStyle/>
          <a:p>
            <a:pPr algn="ctr"/>
            <a:r>
              <a:rPr lang="en-US" sz="4000" b="1" dirty="0">
                <a:latin typeface="Helvetica Neue"/>
                <a:cs typeface="Helvetica Neue"/>
              </a:rPr>
              <a:t>  </a:t>
            </a:r>
            <a:r>
              <a:rPr lang="en-US" sz="3800" b="1" dirty="0">
                <a:latin typeface="Helvetica Neue"/>
                <a:cs typeface="Helvetica Neue"/>
              </a:rPr>
              <a:t>  ____</a:t>
            </a:r>
            <a:r>
              <a:rPr lang="en-US" sz="3800" dirty="0">
                <a:latin typeface="Helvetica Neue"/>
                <a:cs typeface="Helvetica Neue"/>
              </a:rPr>
              <a:t> x </a:t>
            </a:r>
            <a:r>
              <a:rPr lang="en-US" sz="3800" b="1" dirty="0">
                <a:latin typeface="Helvetica Neue"/>
                <a:cs typeface="Helvetica Neue"/>
              </a:rPr>
              <a:t>______ </a:t>
            </a:r>
            <a:r>
              <a:rPr lang="en-US" sz="3800" dirty="0">
                <a:latin typeface="Helvetica Neue"/>
                <a:cs typeface="Helvetica Neue"/>
              </a:rPr>
              <a:t>x </a:t>
            </a:r>
            <a:r>
              <a:rPr lang="en-US" sz="3800" b="1" dirty="0">
                <a:latin typeface="Helvetica Neue"/>
                <a:cs typeface="Helvetica Neue"/>
              </a:rPr>
              <a:t>_____ </a:t>
            </a:r>
            <a:r>
              <a:rPr lang="en-US" sz="3800" dirty="0">
                <a:latin typeface="Helvetica Neue"/>
                <a:cs typeface="Helvetica Neue"/>
              </a:rPr>
              <a:t>= </a:t>
            </a:r>
            <a:r>
              <a:rPr lang="en-US" sz="3800" b="1" dirty="0">
                <a:latin typeface="Helvetica Neue"/>
                <a:cs typeface="Helvetica Neue"/>
              </a:rPr>
              <a:t>_______</a:t>
            </a:r>
          </a:p>
          <a:p>
            <a:r>
              <a:rPr lang="en-US" dirty="0" smtClean="0">
                <a:latin typeface="Helvetica Neue"/>
                <a:cs typeface="Helvetica Neue"/>
              </a:rPr>
              <a:t>             # </a:t>
            </a:r>
            <a:r>
              <a:rPr lang="en-US" dirty="0">
                <a:latin typeface="Helvetica Neue"/>
                <a:cs typeface="Helvetica Neue"/>
              </a:rPr>
              <a:t>of  </a:t>
            </a:r>
            <a:r>
              <a:rPr lang="en-US" dirty="0" smtClean="0">
                <a:latin typeface="Helvetica Neue"/>
                <a:cs typeface="Helvetica Neue"/>
              </a:rPr>
              <a:t>                Downline              % Match </a:t>
            </a:r>
            <a:r>
              <a:rPr lang="en-US" dirty="0">
                <a:latin typeface="Helvetica Neue"/>
                <a:cs typeface="Helvetica Neue"/>
              </a:rPr>
              <a:t> </a:t>
            </a:r>
            <a:r>
              <a:rPr lang="en-US" dirty="0" smtClean="0">
                <a:latin typeface="Helvetica Neue"/>
                <a:cs typeface="Helvetica Neue"/>
              </a:rPr>
              <a:t>                Monthly 	Distributors           Paycheck                                              Residual</a:t>
            </a:r>
            <a:endParaRPr lang="en-US" dirty="0">
              <a:latin typeface="Helvetica Neue"/>
              <a:cs typeface="Helvetica Neue"/>
            </a:endParaRPr>
          </a:p>
        </p:txBody>
      </p:sp>
      <p:sp>
        <p:nvSpPr>
          <p:cNvPr id="2" name="TextBox 1"/>
          <p:cNvSpPr txBox="1"/>
          <p:nvPr/>
        </p:nvSpPr>
        <p:spPr>
          <a:xfrm>
            <a:off x="1144677" y="3154361"/>
            <a:ext cx="840622" cy="677100"/>
          </a:xfrm>
          <a:prstGeom prst="rect">
            <a:avLst/>
          </a:prstGeom>
          <a:noFill/>
        </p:spPr>
        <p:txBody>
          <a:bodyPr wrap="square" lIns="91432" tIns="45716" rIns="91432" bIns="45716" rtlCol="0">
            <a:spAutoFit/>
          </a:bodyPr>
          <a:lstStyle/>
          <a:p>
            <a:r>
              <a:rPr lang="en-US" sz="3800" dirty="0">
                <a:latin typeface="Helvetica Neue"/>
                <a:cs typeface="Helvetica Neue"/>
              </a:rPr>
              <a:t>10</a:t>
            </a:r>
          </a:p>
        </p:txBody>
      </p:sp>
      <p:sp>
        <p:nvSpPr>
          <p:cNvPr id="3" name="TextBox 2"/>
          <p:cNvSpPr txBox="1"/>
          <p:nvPr/>
        </p:nvSpPr>
        <p:spPr>
          <a:xfrm>
            <a:off x="2468212" y="3154361"/>
            <a:ext cx="1788557" cy="677100"/>
          </a:xfrm>
          <a:prstGeom prst="rect">
            <a:avLst/>
          </a:prstGeom>
          <a:noFill/>
        </p:spPr>
        <p:txBody>
          <a:bodyPr wrap="square" lIns="91432" tIns="45716" rIns="91432" bIns="45716" rtlCol="0">
            <a:spAutoFit/>
          </a:bodyPr>
          <a:lstStyle/>
          <a:p>
            <a:r>
              <a:rPr lang="en-US" sz="3800" dirty="0">
                <a:latin typeface="Helvetica Neue"/>
                <a:cs typeface="Helvetica Neue"/>
              </a:rPr>
              <a:t>$1,000</a:t>
            </a:r>
          </a:p>
        </p:txBody>
      </p:sp>
      <p:sp>
        <p:nvSpPr>
          <p:cNvPr id="4" name="TextBox 3"/>
          <p:cNvSpPr txBox="1"/>
          <p:nvPr/>
        </p:nvSpPr>
        <p:spPr>
          <a:xfrm>
            <a:off x="4489282" y="3124571"/>
            <a:ext cx="1591817" cy="677100"/>
          </a:xfrm>
          <a:prstGeom prst="rect">
            <a:avLst/>
          </a:prstGeom>
          <a:noFill/>
        </p:spPr>
        <p:txBody>
          <a:bodyPr wrap="square" lIns="91432" tIns="45716" rIns="91432" bIns="45716" rtlCol="0">
            <a:spAutoFit/>
          </a:bodyPr>
          <a:lstStyle/>
          <a:p>
            <a:r>
              <a:rPr lang="en-US" sz="3800" dirty="0">
                <a:latin typeface="Helvetica Neue"/>
                <a:cs typeface="Helvetica Neue"/>
              </a:rPr>
              <a:t>15%</a:t>
            </a:r>
          </a:p>
        </p:txBody>
      </p:sp>
      <p:sp>
        <p:nvSpPr>
          <p:cNvPr id="8" name="TextBox 7"/>
          <p:cNvSpPr txBox="1"/>
          <p:nvPr/>
        </p:nvSpPr>
        <p:spPr>
          <a:xfrm>
            <a:off x="6206294" y="3124571"/>
            <a:ext cx="1911982" cy="677100"/>
          </a:xfrm>
          <a:prstGeom prst="rect">
            <a:avLst/>
          </a:prstGeom>
          <a:noFill/>
        </p:spPr>
        <p:txBody>
          <a:bodyPr wrap="square" lIns="91432" tIns="45716" rIns="91432" bIns="45716" rtlCol="0">
            <a:spAutoFit/>
          </a:bodyPr>
          <a:lstStyle/>
          <a:p>
            <a:r>
              <a:rPr lang="en-US" sz="3800" dirty="0">
                <a:latin typeface="Helvetica Neue"/>
                <a:cs typeface="Helvetica Neue"/>
              </a:rPr>
              <a:t>$</a:t>
            </a:r>
            <a:r>
              <a:rPr lang="en-US" sz="3800" dirty="0" smtClean="0">
                <a:latin typeface="Helvetica Neue"/>
                <a:cs typeface="Helvetica Neue"/>
              </a:rPr>
              <a:t>1,500</a:t>
            </a:r>
            <a:endParaRPr lang="en-US" sz="3800" dirty="0">
              <a:latin typeface="Helvetica Neue"/>
              <a:cs typeface="Helvetica Neue"/>
            </a:endParaRPr>
          </a:p>
        </p:txBody>
      </p:sp>
    </p:spTree>
    <p:extLst>
      <p:ext uri="{BB962C8B-B14F-4D97-AF65-F5344CB8AC3E}">
        <p14:creationId xmlns:p14="http://schemas.microsoft.com/office/powerpoint/2010/main" val="2052888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4677" y="1791888"/>
            <a:ext cx="7332279" cy="646323"/>
          </a:xfrm>
          <a:prstGeom prst="rect">
            <a:avLst/>
          </a:prstGeom>
          <a:noFill/>
        </p:spPr>
        <p:txBody>
          <a:bodyPr wrap="square" lIns="91432" tIns="45716" rIns="91432" bIns="45716" rtlCol="0">
            <a:spAutoFit/>
          </a:bodyPr>
          <a:lstStyle/>
          <a:p>
            <a:r>
              <a:rPr lang="en-US" sz="3600" dirty="0">
                <a:solidFill>
                  <a:srgbClr val="00BCFF"/>
                </a:solidFill>
                <a:latin typeface="+mj-lt"/>
              </a:rPr>
              <a:t>GENERATION CHECK MATCH</a:t>
            </a:r>
            <a:endParaRPr lang="en-US" sz="3600" b="1" dirty="0">
              <a:latin typeface="+mj-lt"/>
              <a:cs typeface="Helvetica Neue"/>
            </a:endParaRPr>
          </a:p>
        </p:txBody>
      </p:sp>
      <p:sp>
        <p:nvSpPr>
          <p:cNvPr id="7" name="TextBox 6"/>
          <p:cNvSpPr txBox="1"/>
          <p:nvPr/>
        </p:nvSpPr>
        <p:spPr>
          <a:xfrm>
            <a:off x="407037" y="3154361"/>
            <a:ext cx="7711243" cy="1261876"/>
          </a:xfrm>
          <a:prstGeom prst="rect">
            <a:avLst/>
          </a:prstGeom>
          <a:noFill/>
        </p:spPr>
        <p:txBody>
          <a:bodyPr wrap="square" lIns="91432" tIns="45716" rIns="91432" bIns="45716" rtlCol="0">
            <a:spAutoFit/>
          </a:bodyPr>
          <a:lstStyle/>
          <a:p>
            <a:pPr algn="ctr"/>
            <a:r>
              <a:rPr lang="en-US" sz="4000" b="1" dirty="0">
                <a:latin typeface="Helvetica Neue"/>
                <a:cs typeface="Helvetica Neue"/>
              </a:rPr>
              <a:t>  </a:t>
            </a:r>
            <a:r>
              <a:rPr lang="en-US" sz="3800" b="1" dirty="0">
                <a:latin typeface="Helvetica Neue"/>
                <a:cs typeface="Helvetica Neue"/>
              </a:rPr>
              <a:t>  ___</a:t>
            </a:r>
            <a:r>
              <a:rPr lang="en-US" sz="3800" dirty="0">
                <a:latin typeface="Helvetica Neue"/>
                <a:cs typeface="Helvetica Neue"/>
              </a:rPr>
              <a:t> </a:t>
            </a:r>
            <a:r>
              <a:rPr lang="en-US" sz="3800" dirty="0" smtClean="0">
                <a:latin typeface="Helvetica Neue"/>
                <a:cs typeface="Helvetica Neue"/>
              </a:rPr>
              <a:t>x  </a:t>
            </a:r>
            <a:r>
              <a:rPr lang="en-US" sz="3800" b="1" dirty="0" smtClean="0">
                <a:latin typeface="Helvetica Neue"/>
                <a:cs typeface="Helvetica Neue"/>
              </a:rPr>
              <a:t>_______ </a:t>
            </a:r>
            <a:r>
              <a:rPr lang="en-US" sz="3800" dirty="0" smtClean="0">
                <a:latin typeface="Helvetica Neue"/>
                <a:cs typeface="Helvetica Neue"/>
              </a:rPr>
              <a:t>x </a:t>
            </a:r>
            <a:r>
              <a:rPr lang="en-US" sz="3800" b="1" dirty="0">
                <a:latin typeface="Helvetica Neue"/>
                <a:cs typeface="Helvetica Neue"/>
              </a:rPr>
              <a:t>____ </a:t>
            </a:r>
            <a:r>
              <a:rPr lang="en-US" sz="3800" dirty="0">
                <a:latin typeface="Helvetica Neue"/>
                <a:cs typeface="Helvetica Neue"/>
              </a:rPr>
              <a:t>= </a:t>
            </a:r>
            <a:r>
              <a:rPr lang="en-US" sz="3800" b="1" dirty="0">
                <a:latin typeface="Helvetica Neue"/>
                <a:cs typeface="Helvetica Neue"/>
              </a:rPr>
              <a:t>_______</a:t>
            </a:r>
          </a:p>
          <a:p>
            <a:r>
              <a:rPr lang="en-US" dirty="0" smtClean="0">
                <a:latin typeface="Helvetica Neue"/>
                <a:cs typeface="Helvetica Neue"/>
              </a:rPr>
              <a:t>             # </a:t>
            </a:r>
            <a:r>
              <a:rPr lang="en-US" dirty="0">
                <a:latin typeface="Helvetica Neue"/>
                <a:cs typeface="Helvetica Neue"/>
              </a:rPr>
              <a:t>of  </a:t>
            </a:r>
            <a:r>
              <a:rPr lang="en-US" dirty="0" smtClean="0">
                <a:latin typeface="Helvetica Neue"/>
                <a:cs typeface="Helvetica Neue"/>
              </a:rPr>
              <a:t>                Downline              % Match </a:t>
            </a:r>
            <a:r>
              <a:rPr lang="en-US" dirty="0">
                <a:latin typeface="Helvetica Neue"/>
                <a:cs typeface="Helvetica Neue"/>
              </a:rPr>
              <a:t> </a:t>
            </a:r>
            <a:r>
              <a:rPr lang="en-US" dirty="0" smtClean="0">
                <a:latin typeface="Helvetica Neue"/>
                <a:cs typeface="Helvetica Neue"/>
              </a:rPr>
              <a:t>                Monthly 	Distributors           Paycheck                                              Residual</a:t>
            </a:r>
            <a:endParaRPr lang="en-US" dirty="0">
              <a:latin typeface="Helvetica Neue"/>
              <a:cs typeface="Helvetica Neue"/>
            </a:endParaRPr>
          </a:p>
        </p:txBody>
      </p:sp>
      <p:sp>
        <p:nvSpPr>
          <p:cNvPr id="2" name="TextBox 1"/>
          <p:cNvSpPr txBox="1"/>
          <p:nvPr/>
        </p:nvSpPr>
        <p:spPr>
          <a:xfrm>
            <a:off x="1144677" y="3154361"/>
            <a:ext cx="840622" cy="677100"/>
          </a:xfrm>
          <a:prstGeom prst="rect">
            <a:avLst/>
          </a:prstGeom>
          <a:noFill/>
        </p:spPr>
        <p:txBody>
          <a:bodyPr wrap="square" lIns="91432" tIns="45716" rIns="91432" bIns="45716" rtlCol="0">
            <a:spAutoFit/>
          </a:bodyPr>
          <a:lstStyle/>
          <a:p>
            <a:r>
              <a:rPr lang="en-US" sz="3800" dirty="0">
                <a:latin typeface="Helvetica Neue"/>
                <a:cs typeface="Helvetica Neue"/>
              </a:rPr>
              <a:t>10</a:t>
            </a:r>
          </a:p>
        </p:txBody>
      </p:sp>
      <p:sp>
        <p:nvSpPr>
          <p:cNvPr id="3" name="TextBox 2"/>
          <p:cNvSpPr txBox="1"/>
          <p:nvPr/>
        </p:nvSpPr>
        <p:spPr>
          <a:xfrm>
            <a:off x="2217816" y="3154433"/>
            <a:ext cx="1967411" cy="677100"/>
          </a:xfrm>
          <a:prstGeom prst="rect">
            <a:avLst/>
          </a:prstGeom>
          <a:noFill/>
        </p:spPr>
        <p:txBody>
          <a:bodyPr wrap="square" lIns="91432" tIns="45716" rIns="91432" bIns="45716" rtlCol="0">
            <a:spAutoFit/>
          </a:bodyPr>
          <a:lstStyle/>
          <a:p>
            <a:r>
              <a:rPr lang="en-US" sz="3800" dirty="0">
                <a:latin typeface="Helvetica Neue"/>
                <a:cs typeface="Helvetica Neue"/>
              </a:rPr>
              <a:t>$10,000 </a:t>
            </a:r>
          </a:p>
        </p:txBody>
      </p:sp>
      <p:sp>
        <p:nvSpPr>
          <p:cNvPr id="4" name="TextBox 3"/>
          <p:cNvSpPr txBox="1"/>
          <p:nvPr/>
        </p:nvSpPr>
        <p:spPr>
          <a:xfrm>
            <a:off x="4489282" y="3124571"/>
            <a:ext cx="1591817" cy="677100"/>
          </a:xfrm>
          <a:prstGeom prst="rect">
            <a:avLst/>
          </a:prstGeom>
          <a:noFill/>
        </p:spPr>
        <p:txBody>
          <a:bodyPr wrap="square" lIns="91432" tIns="45716" rIns="91432" bIns="45716" rtlCol="0">
            <a:spAutoFit/>
          </a:bodyPr>
          <a:lstStyle/>
          <a:p>
            <a:r>
              <a:rPr lang="en-US" sz="3800" dirty="0">
                <a:latin typeface="Helvetica Neue"/>
                <a:cs typeface="Helvetica Neue"/>
              </a:rPr>
              <a:t> </a:t>
            </a:r>
            <a:r>
              <a:rPr lang="en-US" sz="3800" dirty="0" smtClean="0">
                <a:latin typeface="Helvetica Neue"/>
                <a:cs typeface="Helvetica Neue"/>
              </a:rPr>
              <a:t>15</a:t>
            </a:r>
            <a:r>
              <a:rPr lang="en-US" sz="3800" dirty="0">
                <a:latin typeface="Helvetica Neue"/>
                <a:cs typeface="Helvetica Neue"/>
              </a:rPr>
              <a:t>%</a:t>
            </a:r>
          </a:p>
        </p:txBody>
      </p:sp>
      <p:sp>
        <p:nvSpPr>
          <p:cNvPr id="8" name="TextBox 7"/>
          <p:cNvSpPr txBox="1"/>
          <p:nvPr/>
        </p:nvSpPr>
        <p:spPr>
          <a:xfrm>
            <a:off x="6241259" y="3124571"/>
            <a:ext cx="2235697" cy="677100"/>
          </a:xfrm>
          <a:prstGeom prst="rect">
            <a:avLst/>
          </a:prstGeom>
          <a:noFill/>
        </p:spPr>
        <p:txBody>
          <a:bodyPr wrap="square" lIns="91432" tIns="45716" rIns="91432" bIns="45716" rtlCol="0">
            <a:spAutoFit/>
          </a:bodyPr>
          <a:lstStyle/>
          <a:p>
            <a:r>
              <a:rPr lang="en-US" sz="3800" dirty="0" smtClean="0">
                <a:latin typeface="Helvetica Neue"/>
                <a:cs typeface="Helvetica Neue"/>
              </a:rPr>
              <a:t>$15,000</a:t>
            </a:r>
            <a:endParaRPr lang="en-US" sz="3800" dirty="0">
              <a:latin typeface="Helvetica Neue"/>
              <a:cs typeface="Helvetica Neue"/>
            </a:endParaRPr>
          </a:p>
        </p:txBody>
      </p:sp>
    </p:spTree>
    <p:extLst>
      <p:ext uri="{BB962C8B-B14F-4D97-AF65-F5344CB8AC3E}">
        <p14:creationId xmlns:p14="http://schemas.microsoft.com/office/powerpoint/2010/main" val="2662451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8129" y="1238978"/>
            <a:ext cx="5914501"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RANK BONUS PROGRAM</a:t>
            </a:r>
            <a:endParaRPr lang="en-US" sz="2800" b="1" dirty="0">
              <a:latin typeface="Helvetica Neue"/>
              <a:cs typeface="Helvetica Neue"/>
            </a:endParaRPr>
          </a:p>
        </p:txBody>
      </p:sp>
      <p:sp>
        <p:nvSpPr>
          <p:cNvPr id="3" name="TextBox 2"/>
          <p:cNvSpPr txBox="1"/>
          <p:nvPr/>
        </p:nvSpPr>
        <p:spPr>
          <a:xfrm>
            <a:off x="1835138" y="2588542"/>
            <a:ext cx="6024091" cy="2862314"/>
          </a:xfrm>
          <a:prstGeom prst="rect">
            <a:avLst/>
          </a:prstGeom>
          <a:noFill/>
        </p:spPr>
        <p:txBody>
          <a:bodyPr wrap="square" lIns="91432" tIns="45716" rIns="91432" bIns="45716" rtlCol="0">
            <a:spAutoFit/>
          </a:bodyPr>
          <a:lstStyle/>
          <a:p>
            <a:r>
              <a:rPr lang="en-US" dirty="0">
                <a:latin typeface="Helvetica Neue"/>
                <a:cs typeface="Helvetica Neue"/>
              </a:rPr>
              <a:t>Emerald 						</a:t>
            </a:r>
            <a:r>
              <a:rPr lang="en-US" dirty="0" smtClean="0">
                <a:latin typeface="Helvetica Neue"/>
                <a:cs typeface="Helvetica Neue"/>
              </a:rPr>
              <a:t>$</a:t>
            </a:r>
            <a:r>
              <a:rPr lang="en-US" dirty="0">
                <a:latin typeface="Helvetica Neue"/>
                <a:cs typeface="Helvetica Neue"/>
              </a:rPr>
              <a:t>5,000 Bonus</a:t>
            </a:r>
            <a:br>
              <a:rPr lang="en-US" dirty="0">
                <a:latin typeface="Helvetica Neue"/>
                <a:cs typeface="Helvetica Neue"/>
              </a:rPr>
            </a:br>
            <a:endParaRPr lang="en-US" dirty="0">
              <a:latin typeface="Helvetica Neue"/>
              <a:cs typeface="Helvetica Neue"/>
            </a:endParaRPr>
          </a:p>
          <a:p>
            <a:r>
              <a:rPr lang="en-US" dirty="0">
                <a:latin typeface="Helvetica Neue"/>
                <a:cs typeface="Helvetica Neue"/>
              </a:rPr>
              <a:t>Blue Diamond 				</a:t>
            </a:r>
            <a:r>
              <a:rPr lang="en-US" dirty="0" smtClean="0">
                <a:latin typeface="Helvetica Neue"/>
                <a:cs typeface="Helvetica Neue"/>
              </a:rPr>
              <a:t>$</a:t>
            </a:r>
            <a:r>
              <a:rPr lang="en-US" dirty="0">
                <a:latin typeface="Helvetica Neue"/>
                <a:cs typeface="Helvetica Neue"/>
              </a:rPr>
              <a:t>25,000 Bonus</a:t>
            </a:r>
            <a:br>
              <a:rPr lang="en-US" dirty="0">
                <a:latin typeface="Helvetica Neue"/>
                <a:cs typeface="Helvetica Neue"/>
              </a:rPr>
            </a:br>
            <a:endParaRPr lang="en-US" dirty="0">
              <a:latin typeface="Helvetica Neue"/>
              <a:cs typeface="Helvetica Neue"/>
            </a:endParaRPr>
          </a:p>
          <a:p>
            <a:r>
              <a:rPr lang="en-US" dirty="0">
                <a:latin typeface="Helvetica Neue"/>
                <a:cs typeface="Helvetica Neue"/>
              </a:rPr>
              <a:t>Purple Diamond 				$100,000 Bonus </a:t>
            </a:r>
          </a:p>
          <a:p>
            <a:endParaRPr lang="en-US" dirty="0">
              <a:latin typeface="Helvetica Neue"/>
              <a:cs typeface="Helvetica Neue"/>
            </a:endParaRPr>
          </a:p>
          <a:p>
            <a:r>
              <a:rPr lang="en-US" dirty="0">
                <a:latin typeface="Helvetica Neue"/>
                <a:cs typeface="Helvetica Neue"/>
              </a:rPr>
              <a:t>Double Red Diamond 		</a:t>
            </a:r>
            <a:r>
              <a:rPr lang="en-US" dirty="0" smtClean="0">
                <a:latin typeface="Helvetica Neue"/>
                <a:cs typeface="Helvetica Neue"/>
              </a:rPr>
              <a:t>	$</a:t>
            </a:r>
            <a:r>
              <a:rPr lang="en-US" dirty="0">
                <a:latin typeface="Helvetica Neue"/>
                <a:cs typeface="Helvetica Neue"/>
              </a:rPr>
              <a:t>500,000 Bonus</a:t>
            </a:r>
          </a:p>
          <a:p>
            <a:endParaRPr lang="en-US" dirty="0">
              <a:latin typeface="Helvetica Neue"/>
              <a:cs typeface="Helvetica Neue"/>
            </a:endParaRPr>
          </a:p>
          <a:p>
            <a:r>
              <a:rPr lang="en-US" dirty="0">
                <a:latin typeface="Helvetica Neue"/>
                <a:cs typeface="Helvetica Neue"/>
              </a:rPr>
              <a:t>Double Black Diamond 		$1,000,000 Bonus</a:t>
            </a:r>
          </a:p>
          <a:p>
            <a:endParaRPr lang="en-US" dirty="0"/>
          </a:p>
        </p:txBody>
      </p:sp>
    </p:spTree>
    <p:extLst>
      <p:ext uri="{BB962C8B-B14F-4D97-AF65-F5344CB8AC3E}">
        <p14:creationId xmlns:p14="http://schemas.microsoft.com/office/powerpoint/2010/main" val="7006276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981610" y="4019547"/>
            <a:ext cx="4926106" cy="2079555"/>
          </a:xfrm>
          <a:prstGeom prst="rect">
            <a:avLst/>
          </a:prstGeom>
        </p:spPr>
        <p:txBody>
          <a:bodyPr>
            <a:normAutofit/>
          </a:bodyPr>
          <a:lstStyle/>
          <a:p>
            <a:r>
              <a:rPr lang="en-US" sz="2400" dirty="0" smtClean="0">
                <a:solidFill>
                  <a:schemeClr val="tx1"/>
                </a:solidFill>
                <a:latin typeface="Helvetica Neue"/>
                <a:cs typeface="Helvetica Neue"/>
              </a:rPr>
              <a:t>INSERT </a:t>
            </a:r>
            <a:r>
              <a:rPr lang="en-US" sz="2400" dirty="0" smtClean="0">
                <a:solidFill>
                  <a:schemeClr val="tx1"/>
                </a:solidFill>
                <a:latin typeface="Helvetica Neue"/>
                <a:cs typeface="Helvetica Neue"/>
              </a:rPr>
              <a:t>JOSH TYLER </a:t>
            </a:r>
            <a:br>
              <a:rPr lang="en-US" sz="2400" dirty="0" smtClean="0">
                <a:solidFill>
                  <a:schemeClr val="tx1"/>
                </a:solidFill>
                <a:latin typeface="Helvetica Neue"/>
                <a:cs typeface="Helvetica Neue"/>
              </a:rPr>
            </a:br>
            <a:r>
              <a:rPr lang="en-US" sz="2400" dirty="0" smtClean="0">
                <a:solidFill>
                  <a:schemeClr val="tx1"/>
                </a:solidFill>
                <a:latin typeface="Helvetica Neue"/>
                <a:cs typeface="Helvetica Neue"/>
              </a:rPr>
              <a:t>VIDEO </a:t>
            </a:r>
            <a:r>
              <a:rPr lang="en-US" sz="2400" dirty="0" smtClean="0">
                <a:solidFill>
                  <a:schemeClr val="tx1"/>
                </a:solidFill>
                <a:latin typeface="Helvetica Neue"/>
                <a:cs typeface="Helvetica Neue"/>
              </a:rPr>
              <a:t>HERE</a:t>
            </a:r>
            <a:br>
              <a:rPr lang="en-US" sz="2400" dirty="0" smtClean="0">
                <a:solidFill>
                  <a:schemeClr val="tx1"/>
                </a:solidFill>
                <a:latin typeface="Helvetica Neue"/>
                <a:cs typeface="Helvetica Neue"/>
              </a:rPr>
            </a:br>
            <a:r>
              <a:rPr lang="pt-BR" sz="2400" dirty="0" err="1">
                <a:solidFill>
                  <a:schemeClr val="tx1"/>
                </a:solidFill>
                <a:latin typeface="Helvetica Neue"/>
                <a:cs typeface="Helvetica Neue"/>
              </a:rPr>
              <a:t>https</a:t>
            </a:r>
            <a:r>
              <a:rPr lang="pt-BR" sz="2400" dirty="0">
                <a:solidFill>
                  <a:schemeClr val="tx1"/>
                </a:solidFill>
                <a:latin typeface="Helvetica Neue"/>
                <a:cs typeface="Helvetica Neue"/>
              </a:rPr>
              <a:t>://</a:t>
            </a:r>
            <a:r>
              <a:rPr lang="pt-BR" sz="2400" dirty="0" err="1">
                <a:solidFill>
                  <a:schemeClr val="tx1"/>
                </a:solidFill>
                <a:latin typeface="Helvetica Neue"/>
                <a:cs typeface="Helvetica Neue"/>
              </a:rPr>
              <a:t>vimeo.com</a:t>
            </a:r>
            <a:r>
              <a:rPr lang="pt-BR" sz="2400" dirty="0">
                <a:solidFill>
                  <a:schemeClr val="tx1"/>
                </a:solidFill>
                <a:latin typeface="Helvetica Neue"/>
                <a:cs typeface="Helvetica Neue"/>
              </a:rPr>
              <a:t>/126060515</a:t>
            </a:r>
            <a:endParaRPr lang="en-US" sz="2400" dirty="0">
              <a:solidFill>
                <a:schemeClr val="tx1"/>
              </a:solidFill>
              <a:latin typeface="Helvetica Neue"/>
              <a:cs typeface="Helvetica Neue"/>
            </a:endParaRPr>
          </a:p>
        </p:txBody>
      </p:sp>
      <p:pic>
        <p:nvPicPr>
          <p:cNvPr id="5" name="kyanilogo-white.png"/>
          <p:cNvPicPr/>
          <p:nvPr/>
        </p:nvPicPr>
        <p:blipFill>
          <a:blip r:embed="rId2">
            <a:extLst/>
          </a:blip>
          <a:stretch>
            <a:fillRect/>
          </a:stretch>
        </p:blipFill>
        <p:spPr>
          <a:xfrm>
            <a:off x="2693311" y="0"/>
            <a:ext cx="4214405" cy="2847178"/>
          </a:xfrm>
          <a:prstGeom prst="rect">
            <a:avLst/>
          </a:prstGeom>
          <a:ln w="12700">
            <a:miter lim="400000"/>
          </a:ln>
        </p:spPr>
      </p:pic>
    </p:spTree>
    <p:extLst>
      <p:ext uri="{BB962C8B-B14F-4D97-AF65-F5344CB8AC3E}">
        <p14:creationId xmlns:p14="http://schemas.microsoft.com/office/powerpoint/2010/main" val="24460981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751" y="1248960"/>
            <a:ext cx="4105000"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Kyäni Car Program</a:t>
            </a:r>
            <a:endParaRPr lang="en-US" sz="3600" b="1" dirty="0">
              <a:latin typeface="+mj-lt"/>
              <a:cs typeface="Helvetica Neue"/>
            </a:endParaRPr>
          </a:p>
        </p:txBody>
      </p:sp>
      <p:sp>
        <p:nvSpPr>
          <p:cNvPr id="4" name="TextBox 3"/>
          <p:cNvSpPr txBox="1"/>
          <p:nvPr/>
        </p:nvSpPr>
        <p:spPr>
          <a:xfrm>
            <a:off x="155627" y="2735078"/>
            <a:ext cx="6431124" cy="2862314"/>
          </a:xfrm>
          <a:prstGeom prst="rect">
            <a:avLst/>
          </a:prstGeom>
          <a:noFill/>
        </p:spPr>
        <p:txBody>
          <a:bodyPr wrap="square" lIns="91432" tIns="45716" rIns="91432" bIns="45716" rtlCol="0">
            <a:spAutoFit/>
          </a:bodyPr>
          <a:lstStyle/>
          <a:p>
            <a:r>
              <a:rPr lang="en-US" dirty="0">
                <a:latin typeface="Helvetica Neue"/>
                <a:cs typeface="Helvetica Neue"/>
              </a:rPr>
              <a:t>Sapphire 			</a:t>
            </a:r>
            <a:r>
              <a:rPr lang="en-US" dirty="0" smtClean="0">
                <a:latin typeface="Helvetica Neue"/>
                <a:cs typeface="Helvetica Neue"/>
              </a:rPr>
              <a:t>$1,000 down + </a:t>
            </a:r>
            <a:r>
              <a:rPr lang="en-US" dirty="0" smtClean="0">
                <a:latin typeface="Helvetica Neue"/>
                <a:cs typeface="Helvetica Neue"/>
              </a:rPr>
              <a:t>$</a:t>
            </a:r>
            <a:r>
              <a:rPr lang="en-US" dirty="0">
                <a:latin typeface="Helvetica Neue"/>
                <a:cs typeface="Helvetica Neue"/>
              </a:rPr>
              <a:t>500/</a:t>
            </a:r>
            <a:r>
              <a:rPr lang="en-US" dirty="0" smtClean="0">
                <a:latin typeface="Helvetica Neue"/>
                <a:cs typeface="Helvetica Neue"/>
              </a:rPr>
              <a:t>month</a:t>
            </a:r>
          </a:p>
          <a:p>
            <a:endParaRPr lang="en-US" dirty="0">
              <a:latin typeface="Helvetica Neue"/>
              <a:cs typeface="Helvetica Neue"/>
            </a:endParaRPr>
          </a:p>
          <a:p>
            <a:r>
              <a:rPr lang="en-US" dirty="0">
                <a:latin typeface="Helvetica Neue"/>
                <a:cs typeface="Helvetica Neue"/>
              </a:rPr>
              <a:t>Diamond			</a:t>
            </a:r>
            <a:r>
              <a:rPr lang="en-US" dirty="0" smtClean="0">
                <a:latin typeface="Helvetica Neue"/>
                <a:cs typeface="Helvetica Neue"/>
              </a:rPr>
              <a:t>$4,000 down + 1,200</a:t>
            </a:r>
            <a:r>
              <a:rPr lang="en-US" dirty="0" smtClean="0">
                <a:latin typeface="Helvetica Neue"/>
                <a:cs typeface="Helvetica Neue"/>
              </a:rPr>
              <a:t>/month</a:t>
            </a:r>
            <a:endParaRPr lang="en-US" dirty="0">
              <a:latin typeface="Helvetica Neue"/>
              <a:cs typeface="Helvetica Neue"/>
            </a:endParaRPr>
          </a:p>
          <a:p>
            <a:endParaRPr lang="en-US" dirty="0">
              <a:latin typeface="Helvetica Neue"/>
              <a:cs typeface="Helvetica Neue"/>
            </a:endParaRPr>
          </a:p>
          <a:p>
            <a:r>
              <a:rPr lang="en-US" dirty="0">
                <a:latin typeface="Helvetica Neue"/>
                <a:cs typeface="Helvetica Neue"/>
              </a:rPr>
              <a:t>Green </a:t>
            </a:r>
            <a:r>
              <a:rPr lang="en-US" dirty="0" smtClean="0">
                <a:latin typeface="Helvetica Neue"/>
                <a:cs typeface="Helvetica Neue"/>
              </a:rPr>
              <a:t>Diamond</a:t>
            </a:r>
            <a:r>
              <a:rPr lang="en-US" dirty="0">
                <a:latin typeface="Helvetica Neue"/>
                <a:cs typeface="Helvetica Neue"/>
              </a:rPr>
              <a:t>	</a:t>
            </a:r>
            <a:r>
              <a:rPr lang="en-US" dirty="0" smtClean="0">
                <a:latin typeface="Helvetica Neue"/>
                <a:cs typeface="Helvetica Neue"/>
              </a:rPr>
              <a:t>	$2,500/month</a:t>
            </a:r>
            <a:endParaRPr lang="en-US" dirty="0">
              <a:latin typeface="Helvetica Neue"/>
              <a:cs typeface="Helvetica Neue"/>
            </a:endParaRPr>
          </a:p>
          <a:p>
            <a:endParaRPr lang="en-US" dirty="0">
              <a:latin typeface="Helvetica Neue"/>
              <a:cs typeface="Helvetica Neue"/>
            </a:endParaRPr>
          </a:p>
          <a:p>
            <a:r>
              <a:rPr lang="en-US" dirty="0">
                <a:latin typeface="Helvetica Neue"/>
                <a:cs typeface="Helvetica Neue"/>
              </a:rPr>
              <a:t>Red </a:t>
            </a:r>
            <a:r>
              <a:rPr lang="en-US" dirty="0" smtClean="0">
                <a:latin typeface="Helvetica Neue"/>
                <a:cs typeface="Helvetica Neue"/>
              </a:rPr>
              <a:t>Diamond</a:t>
            </a:r>
            <a:r>
              <a:rPr lang="en-US" dirty="0">
                <a:latin typeface="Helvetica Neue"/>
                <a:cs typeface="Helvetica Neue"/>
              </a:rPr>
              <a:t>		$</a:t>
            </a:r>
            <a:r>
              <a:rPr lang="en-US" dirty="0" smtClean="0">
                <a:latin typeface="Helvetica Neue"/>
                <a:cs typeface="Helvetica Neue"/>
              </a:rPr>
              <a:t>5,000/month</a:t>
            </a:r>
            <a:endParaRPr lang="en-US" dirty="0">
              <a:latin typeface="Helvetica Neue"/>
              <a:cs typeface="Helvetica Neue"/>
            </a:endParaRPr>
          </a:p>
          <a:p>
            <a:endParaRPr lang="en-US" dirty="0">
              <a:latin typeface="Helvetica Neue"/>
              <a:cs typeface="Helvetica Neue"/>
            </a:endParaRPr>
          </a:p>
          <a:p>
            <a:r>
              <a:rPr lang="en-US" dirty="0">
                <a:latin typeface="Helvetica Neue"/>
                <a:cs typeface="Helvetica Neue"/>
              </a:rPr>
              <a:t>Black Diamond	</a:t>
            </a:r>
            <a:r>
              <a:rPr lang="en-US" dirty="0" smtClean="0">
                <a:latin typeface="Helvetica Neue"/>
                <a:cs typeface="Helvetica Neue"/>
              </a:rPr>
              <a:t>	$</a:t>
            </a:r>
            <a:r>
              <a:rPr lang="en-US" dirty="0">
                <a:latin typeface="Helvetica Neue"/>
                <a:cs typeface="Helvetica Neue"/>
              </a:rPr>
              <a:t>10,000</a:t>
            </a:r>
            <a:r>
              <a:rPr lang="en-US" dirty="0" smtClean="0">
                <a:latin typeface="Helvetica Neue"/>
                <a:cs typeface="Helvetica Neue"/>
              </a:rPr>
              <a:t>/month</a:t>
            </a:r>
            <a:endParaRPr lang="en-US" dirty="0">
              <a:latin typeface="Helvetica Neue"/>
              <a:cs typeface="Helvetica Neue"/>
            </a:endParaRPr>
          </a:p>
          <a:p>
            <a:endParaRPr lang="en-US" dirty="0"/>
          </a:p>
        </p:txBody>
      </p:sp>
      <p:pic>
        <p:nvPicPr>
          <p:cNvPr id="6" name="Picture 5" descr="Aud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124" y="2860298"/>
            <a:ext cx="3142839" cy="2361779"/>
          </a:xfrm>
          <a:prstGeom prst="rect">
            <a:avLst/>
          </a:prstGeom>
        </p:spPr>
      </p:pic>
    </p:spTree>
    <p:extLst>
      <p:ext uri="{BB962C8B-B14F-4D97-AF65-F5344CB8AC3E}">
        <p14:creationId xmlns:p14="http://schemas.microsoft.com/office/powerpoint/2010/main" val="14391866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0398" y="490879"/>
            <a:ext cx="3923800"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REWARD TRIPS </a:t>
            </a:r>
          </a:p>
        </p:txBody>
      </p:sp>
      <p:pic>
        <p:nvPicPr>
          <p:cNvPr id="4" name="Picture 3" descr="GVOY (51 of 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507" y="2573722"/>
            <a:ext cx="5761035" cy="3840690"/>
          </a:xfrm>
          <a:prstGeom prst="rect">
            <a:avLst/>
          </a:prstGeom>
        </p:spPr>
      </p:pic>
      <p:sp>
        <p:nvSpPr>
          <p:cNvPr id="3" name="TextBox 2"/>
          <p:cNvSpPr txBox="1"/>
          <p:nvPr/>
        </p:nvSpPr>
        <p:spPr>
          <a:xfrm>
            <a:off x="1979331" y="1365083"/>
            <a:ext cx="5470526" cy="646323"/>
          </a:xfrm>
          <a:prstGeom prst="rect">
            <a:avLst/>
          </a:prstGeom>
          <a:noFill/>
        </p:spPr>
        <p:txBody>
          <a:bodyPr wrap="square" lIns="91432" tIns="45716" rIns="91432" bIns="45716" rtlCol="0">
            <a:spAutoFit/>
          </a:bodyPr>
          <a:lstStyle/>
          <a:p>
            <a:pPr algn="ctr"/>
            <a:endParaRPr lang="en-US" dirty="0">
              <a:latin typeface="Helvetica Neue"/>
              <a:cs typeface="Helvetica Neue"/>
            </a:endParaRPr>
          </a:p>
          <a:p>
            <a:pPr algn="ctr"/>
            <a:r>
              <a:rPr lang="en-US" dirty="0" smtClean="0">
                <a:latin typeface="Helvetica Neue"/>
                <a:cs typeface="Helvetica Neue"/>
              </a:rPr>
              <a:t>Kyäni Presidential </a:t>
            </a:r>
            <a:r>
              <a:rPr lang="en-US" dirty="0" smtClean="0">
                <a:latin typeface="Helvetica Neue"/>
                <a:cs typeface="Helvetica Neue"/>
              </a:rPr>
              <a:t>Trip</a:t>
            </a:r>
            <a:endParaRPr lang="en-US" dirty="0"/>
          </a:p>
        </p:txBody>
      </p:sp>
    </p:spTree>
    <p:extLst>
      <p:ext uri="{BB962C8B-B14F-4D97-AF65-F5344CB8AC3E}">
        <p14:creationId xmlns:p14="http://schemas.microsoft.com/office/powerpoint/2010/main" val="75404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5176" y="420195"/>
            <a:ext cx="3516655" cy="1077210"/>
          </a:xfrm>
          <a:prstGeom prst="rect">
            <a:avLst/>
          </a:prstGeom>
          <a:noFill/>
        </p:spPr>
        <p:txBody>
          <a:bodyPr wrap="square" lIns="91432" tIns="45716" rIns="91432" bIns="45716" rtlCol="0">
            <a:spAutoFit/>
          </a:bodyPr>
          <a:lstStyle/>
          <a:p>
            <a:r>
              <a:rPr lang="en-US" sz="3600" dirty="0" smtClean="0">
                <a:solidFill>
                  <a:srgbClr val="00BCFF"/>
                </a:solidFill>
                <a:latin typeface="+mj-lt"/>
              </a:rPr>
              <a:t>STARTER KITS </a:t>
            </a:r>
            <a:endParaRPr lang="en-US" sz="3600" b="1" dirty="0" smtClean="0">
              <a:latin typeface="+mj-lt"/>
              <a:cs typeface="Helvetica Neue"/>
            </a:endParaRPr>
          </a:p>
          <a:p>
            <a:endParaRPr lang="en-US" sz="2800" b="1" dirty="0">
              <a:latin typeface="Helvetica Neue"/>
              <a:cs typeface="Helvetica Neue"/>
            </a:endParaRPr>
          </a:p>
        </p:txBody>
      </p:sp>
      <p:sp>
        <p:nvSpPr>
          <p:cNvPr id="3" name="TextBox 2"/>
          <p:cNvSpPr txBox="1"/>
          <p:nvPr/>
        </p:nvSpPr>
        <p:spPr>
          <a:xfrm>
            <a:off x="959546" y="1639138"/>
            <a:ext cx="3551260" cy="3570200"/>
          </a:xfrm>
          <a:prstGeom prst="rect">
            <a:avLst/>
          </a:prstGeom>
          <a:noFill/>
        </p:spPr>
        <p:txBody>
          <a:bodyPr wrap="square" lIns="91432" tIns="45716" rIns="91432" bIns="45716" rtlCol="0">
            <a:spAutoFit/>
          </a:bodyPr>
          <a:lstStyle/>
          <a:p>
            <a:pPr algn="ctr"/>
            <a:r>
              <a:rPr lang="en-US" sz="2800" b="1" dirty="0" smtClean="0">
                <a:solidFill>
                  <a:srgbClr val="00BCFF"/>
                </a:solidFill>
                <a:latin typeface="Helvetica Neue"/>
                <a:cs typeface="Helvetica Neue"/>
              </a:rPr>
              <a:t>$569</a:t>
            </a:r>
            <a:endParaRPr lang="en-US" sz="2800" b="1" dirty="0">
              <a:solidFill>
                <a:srgbClr val="00BCFF"/>
              </a:solidFill>
              <a:latin typeface="Helvetica Neue"/>
              <a:cs typeface="Helvetica Neue"/>
            </a:endParaRPr>
          </a:p>
          <a:p>
            <a:r>
              <a:rPr lang="en-US" dirty="0" smtClean="0">
                <a:latin typeface="Helvetica Neue"/>
                <a:cs typeface="Helvetica Neue"/>
              </a:rPr>
              <a:t>1- </a:t>
            </a:r>
            <a:r>
              <a:rPr lang="en-US" dirty="0">
                <a:latin typeface="Helvetica Neue"/>
                <a:cs typeface="Helvetica Neue"/>
              </a:rPr>
              <a:t>Kyäni Sunrise</a:t>
            </a:r>
          </a:p>
          <a:p>
            <a:r>
              <a:rPr lang="en-US" dirty="0" smtClean="0">
                <a:latin typeface="Helvetica Neue"/>
                <a:cs typeface="Helvetica Neue"/>
              </a:rPr>
              <a:t>1- </a:t>
            </a:r>
            <a:r>
              <a:rPr lang="en-US" dirty="0">
                <a:latin typeface="Helvetica Neue"/>
                <a:cs typeface="Helvetica Neue"/>
              </a:rPr>
              <a:t>Kyäni Sunrise (Packets)</a:t>
            </a:r>
          </a:p>
          <a:p>
            <a:r>
              <a:rPr lang="en-US" dirty="0" smtClean="0">
                <a:latin typeface="Helvetica Neue"/>
                <a:cs typeface="Helvetica Neue"/>
              </a:rPr>
              <a:t>1- </a:t>
            </a:r>
            <a:r>
              <a:rPr lang="en-US" dirty="0">
                <a:latin typeface="Helvetica Neue"/>
                <a:cs typeface="Helvetica Neue"/>
              </a:rPr>
              <a:t>Kyäni Sunset</a:t>
            </a:r>
          </a:p>
          <a:p>
            <a:r>
              <a:rPr lang="en-US" dirty="0" smtClean="0">
                <a:latin typeface="Helvetica Neue"/>
                <a:cs typeface="Helvetica Neue"/>
              </a:rPr>
              <a:t>1- </a:t>
            </a:r>
            <a:r>
              <a:rPr lang="en-US" dirty="0">
                <a:latin typeface="Helvetica Neue"/>
                <a:cs typeface="Helvetica Neue"/>
              </a:rPr>
              <a:t>Kyäni Nitro FX </a:t>
            </a:r>
          </a:p>
          <a:p>
            <a:r>
              <a:rPr lang="en-US" dirty="0" smtClean="0">
                <a:latin typeface="Helvetica Neue"/>
                <a:cs typeface="Helvetica Neue"/>
              </a:rPr>
              <a:t>1- </a:t>
            </a:r>
            <a:r>
              <a:rPr lang="en-US" dirty="0">
                <a:latin typeface="Helvetica Neue"/>
                <a:cs typeface="Helvetica Neue"/>
              </a:rPr>
              <a:t>Kyäni Nitro FX </a:t>
            </a:r>
            <a:r>
              <a:rPr lang="en-US" dirty="0" smtClean="0">
                <a:latin typeface="Helvetica Neue"/>
                <a:cs typeface="Helvetica Neue"/>
              </a:rPr>
              <a:t>15 ml 8 </a:t>
            </a:r>
            <a:r>
              <a:rPr lang="en-US" dirty="0">
                <a:latin typeface="Helvetica Neue"/>
                <a:cs typeface="Helvetica Neue"/>
              </a:rPr>
              <a:t>Pack</a:t>
            </a:r>
          </a:p>
          <a:p>
            <a:r>
              <a:rPr lang="en-US" dirty="0" smtClean="0">
                <a:latin typeface="Helvetica Neue"/>
                <a:cs typeface="Helvetica Neue"/>
              </a:rPr>
              <a:t>1-</a:t>
            </a:r>
            <a:r>
              <a:rPr lang="en-US" dirty="0">
                <a:latin typeface="Helvetica Neue"/>
                <a:cs typeface="Helvetica Neue"/>
              </a:rPr>
              <a:t>Kyäni Nitro </a:t>
            </a:r>
            <a:r>
              <a:rPr lang="en-US" dirty="0" err="1">
                <a:latin typeface="Helvetica Neue"/>
                <a:cs typeface="Helvetica Neue"/>
              </a:rPr>
              <a:t>Xtreme</a:t>
            </a:r>
            <a:endParaRPr lang="en-US" dirty="0">
              <a:latin typeface="Helvetica Neue"/>
              <a:cs typeface="Helvetica Neue"/>
            </a:endParaRPr>
          </a:p>
          <a:p>
            <a:r>
              <a:rPr lang="en-US" dirty="0" smtClean="0">
                <a:latin typeface="Helvetica Neue"/>
                <a:cs typeface="Helvetica Neue"/>
              </a:rPr>
              <a:t>1-</a:t>
            </a:r>
            <a:r>
              <a:rPr lang="en-US" dirty="0">
                <a:latin typeface="Helvetica Neue"/>
                <a:cs typeface="Helvetica Neue"/>
              </a:rPr>
              <a:t>Kyäni Nitro </a:t>
            </a:r>
            <a:r>
              <a:rPr lang="en-US" dirty="0" err="1" smtClean="0">
                <a:latin typeface="Helvetica Neue"/>
                <a:cs typeface="Helvetica Neue"/>
              </a:rPr>
              <a:t>Xtreme</a:t>
            </a:r>
            <a:r>
              <a:rPr lang="en-US" dirty="0" smtClean="0">
                <a:latin typeface="Helvetica Neue"/>
                <a:cs typeface="Helvetica Neue"/>
              </a:rPr>
              <a:t> 15 ml </a:t>
            </a:r>
            <a:r>
              <a:rPr lang="en-US" dirty="0">
                <a:latin typeface="Helvetica Neue"/>
                <a:cs typeface="Helvetica Neue"/>
              </a:rPr>
              <a:t>8 </a:t>
            </a:r>
            <a:r>
              <a:rPr lang="en-US" dirty="0" err="1">
                <a:latin typeface="Helvetica Neue"/>
                <a:cs typeface="Helvetica Neue"/>
              </a:rPr>
              <a:t>Pk</a:t>
            </a:r>
            <a:endParaRPr lang="en-US" dirty="0">
              <a:latin typeface="Helvetica Neue"/>
              <a:cs typeface="Helvetica Neue"/>
            </a:endParaRPr>
          </a:p>
          <a:p>
            <a:r>
              <a:rPr lang="en-US" dirty="0">
                <a:latin typeface="Helvetica Neue"/>
                <a:cs typeface="Helvetica Neue"/>
              </a:rPr>
              <a:t>2</a:t>
            </a:r>
            <a:r>
              <a:rPr lang="en-US" dirty="0" smtClean="0">
                <a:latin typeface="Helvetica Neue"/>
                <a:cs typeface="Helvetica Neue"/>
              </a:rPr>
              <a:t>- </a:t>
            </a:r>
            <a:r>
              <a:rPr lang="en-US" dirty="0">
                <a:latin typeface="Helvetica Neue"/>
                <a:cs typeface="Helvetica Neue"/>
              </a:rPr>
              <a:t>7 Day Trial Pack</a:t>
            </a:r>
          </a:p>
          <a:p>
            <a:r>
              <a:rPr lang="en-US" dirty="0">
                <a:latin typeface="Helvetica Neue"/>
                <a:cs typeface="Helvetica Neue"/>
              </a:rPr>
              <a:t>1- New Distributor Folder</a:t>
            </a:r>
          </a:p>
          <a:p>
            <a:r>
              <a:rPr lang="en-US" dirty="0" smtClean="0">
                <a:latin typeface="Helvetica Neue"/>
                <a:cs typeface="Helvetica Neue"/>
              </a:rPr>
              <a:t>6 months </a:t>
            </a:r>
            <a:r>
              <a:rPr lang="en-US" dirty="0" err="1" smtClean="0">
                <a:latin typeface="Helvetica Neue"/>
                <a:cs typeface="Helvetica Neue"/>
              </a:rPr>
              <a:t>Webtools</a:t>
            </a:r>
            <a:endParaRPr lang="en-US" b="1" dirty="0">
              <a:latin typeface="Helvetica Neue"/>
              <a:cs typeface="Helvetica Neue"/>
            </a:endParaRPr>
          </a:p>
          <a:p>
            <a:endParaRPr lang="en-US" dirty="0">
              <a:latin typeface="Helvetica Neue"/>
              <a:cs typeface="Helvetica Neue"/>
            </a:endParaRPr>
          </a:p>
        </p:txBody>
      </p:sp>
      <p:sp>
        <p:nvSpPr>
          <p:cNvPr id="4" name="TextBox 3"/>
          <p:cNvSpPr txBox="1"/>
          <p:nvPr/>
        </p:nvSpPr>
        <p:spPr>
          <a:xfrm>
            <a:off x="4900647" y="1639138"/>
            <a:ext cx="3773857" cy="3570200"/>
          </a:xfrm>
          <a:prstGeom prst="rect">
            <a:avLst/>
          </a:prstGeom>
          <a:noFill/>
        </p:spPr>
        <p:txBody>
          <a:bodyPr wrap="square" lIns="91432" tIns="45716" rIns="91432" bIns="45716" rtlCol="0">
            <a:spAutoFit/>
          </a:bodyPr>
          <a:lstStyle/>
          <a:p>
            <a:r>
              <a:rPr lang="en-US" sz="2400" b="1" dirty="0">
                <a:latin typeface="Helvetica Neue"/>
                <a:cs typeface="Helvetica Neue"/>
              </a:rPr>
              <a:t>    </a:t>
            </a:r>
            <a:r>
              <a:rPr lang="en-US" sz="2400" b="1" dirty="0" smtClean="0">
                <a:latin typeface="Helvetica Neue"/>
                <a:cs typeface="Helvetica Neue"/>
              </a:rPr>
              <a:t>      </a:t>
            </a:r>
            <a:r>
              <a:rPr lang="en-US" sz="2800" b="1" dirty="0">
                <a:solidFill>
                  <a:srgbClr val="00BCFF"/>
                </a:solidFill>
                <a:latin typeface="Helvetica Neue"/>
                <a:cs typeface="Helvetica Neue"/>
              </a:rPr>
              <a:t>$999</a:t>
            </a:r>
          </a:p>
          <a:p>
            <a:r>
              <a:rPr lang="en-US" dirty="0" smtClean="0">
                <a:latin typeface="Helvetica Neue"/>
                <a:cs typeface="Helvetica Neue"/>
              </a:rPr>
              <a:t>2</a:t>
            </a:r>
            <a:r>
              <a:rPr lang="en-US" dirty="0">
                <a:latin typeface="Helvetica Neue"/>
                <a:cs typeface="Helvetica Neue"/>
              </a:rPr>
              <a:t>- </a:t>
            </a:r>
            <a:r>
              <a:rPr lang="en-US" dirty="0" smtClean="0">
                <a:latin typeface="Helvetica Neue"/>
                <a:cs typeface="Helvetica Neue"/>
              </a:rPr>
              <a:t>Kyäni Sunrise</a:t>
            </a:r>
            <a:endParaRPr lang="en-US" dirty="0">
              <a:latin typeface="Helvetica Neue"/>
              <a:cs typeface="Helvetica Neue"/>
            </a:endParaRPr>
          </a:p>
          <a:p>
            <a:r>
              <a:rPr lang="en-US" dirty="0">
                <a:latin typeface="Helvetica Neue"/>
                <a:cs typeface="Helvetica Neue"/>
              </a:rPr>
              <a:t>2- </a:t>
            </a:r>
            <a:r>
              <a:rPr lang="en-US" dirty="0" smtClean="0">
                <a:latin typeface="Helvetica Neue"/>
                <a:cs typeface="Helvetica Neue"/>
              </a:rPr>
              <a:t>Kyäni Sunrise (Packets)</a:t>
            </a:r>
            <a:endParaRPr lang="en-US" dirty="0">
              <a:latin typeface="Helvetica Neue"/>
              <a:cs typeface="Helvetica Neue"/>
            </a:endParaRPr>
          </a:p>
          <a:p>
            <a:r>
              <a:rPr lang="en-US" dirty="0">
                <a:latin typeface="Helvetica Neue"/>
                <a:cs typeface="Helvetica Neue"/>
              </a:rPr>
              <a:t>2- </a:t>
            </a:r>
            <a:r>
              <a:rPr lang="en-US" dirty="0" smtClean="0">
                <a:latin typeface="Helvetica Neue"/>
                <a:cs typeface="Helvetica Neue"/>
              </a:rPr>
              <a:t>Kyäni Sunset</a:t>
            </a:r>
            <a:endParaRPr lang="en-US" dirty="0">
              <a:latin typeface="Helvetica Neue"/>
              <a:cs typeface="Helvetica Neue"/>
            </a:endParaRPr>
          </a:p>
          <a:p>
            <a:r>
              <a:rPr lang="en-US" dirty="0">
                <a:latin typeface="Helvetica Neue"/>
                <a:cs typeface="Helvetica Neue"/>
              </a:rPr>
              <a:t>2- </a:t>
            </a:r>
            <a:r>
              <a:rPr lang="en-US" dirty="0" smtClean="0">
                <a:latin typeface="Helvetica Neue"/>
                <a:cs typeface="Helvetica Neue"/>
              </a:rPr>
              <a:t>Kyäni Nitro </a:t>
            </a:r>
            <a:r>
              <a:rPr lang="en-US" dirty="0">
                <a:latin typeface="Helvetica Neue"/>
                <a:cs typeface="Helvetica Neue"/>
              </a:rPr>
              <a:t>FX </a:t>
            </a:r>
            <a:endParaRPr lang="en-US" dirty="0" smtClean="0">
              <a:latin typeface="Helvetica Neue"/>
              <a:cs typeface="Helvetica Neue"/>
            </a:endParaRPr>
          </a:p>
          <a:p>
            <a:r>
              <a:rPr lang="en-US" dirty="0" smtClean="0">
                <a:latin typeface="Helvetica Neue"/>
                <a:cs typeface="Helvetica Neue"/>
              </a:rPr>
              <a:t>2</a:t>
            </a:r>
            <a:r>
              <a:rPr lang="en-US" dirty="0">
                <a:latin typeface="Helvetica Neue"/>
                <a:cs typeface="Helvetica Neue"/>
              </a:rPr>
              <a:t>- </a:t>
            </a:r>
            <a:r>
              <a:rPr lang="en-US" dirty="0" smtClean="0">
                <a:latin typeface="Helvetica Neue"/>
                <a:cs typeface="Helvetica Neue"/>
              </a:rPr>
              <a:t>Kyäni Nitro </a:t>
            </a:r>
            <a:r>
              <a:rPr lang="en-US" dirty="0">
                <a:latin typeface="Helvetica Neue"/>
                <a:cs typeface="Helvetica Neue"/>
              </a:rPr>
              <a:t>FX </a:t>
            </a:r>
            <a:r>
              <a:rPr lang="en-US" dirty="0" smtClean="0">
                <a:latin typeface="Helvetica Neue"/>
                <a:cs typeface="Helvetica Neue"/>
              </a:rPr>
              <a:t>15 ml 8 </a:t>
            </a:r>
            <a:r>
              <a:rPr lang="en-US" dirty="0" smtClean="0">
                <a:latin typeface="Helvetica Neue"/>
                <a:cs typeface="Helvetica Neue"/>
              </a:rPr>
              <a:t>Pack</a:t>
            </a:r>
            <a:endParaRPr lang="en-US" dirty="0">
              <a:latin typeface="Helvetica Neue"/>
              <a:cs typeface="Helvetica Neue"/>
            </a:endParaRPr>
          </a:p>
          <a:p>
            <a:r>
              <a:rPr lang="en-US" dirty="0">
                <a:latin typeface="Helvetica Neue"/>
                <a:cs typeface="Helvetica Neue"/>
              </a:rPr>
              <a:t>2</a:t>
            </a:r>
            <a:r>
              <a:rPr lang="en-US" dirty="0" smtClean="0">
                <a:latin typeface="Helvetica Neue"/>
                <a:cs typeface="Helvetica Neue"/>
              </a:rPr>
              <a:t>-Kyäni Nitro </a:t>
            </a:r>
            <a:r>
              <a:rPr lang="en-US" dirty="0" err="1" smtClean="0">
                <a:latin typeface="Helvetica Neue"/>
                <a:cs typeface="Helvetica Neue"/>
              </a:rPr>
              <a:t>Xtreme</a:t>
            </a:r>
            <a:endParaRPr lang="en-US" dirty="0">
              <a:latin typeface="Helvetica Neue"/>
              <a:cs typeface="Helvetica Neue"/>
            </a:endParaRPr>
          </a:p>
          <a:p>
            <a:r>
              <a:rPr lang="en-US" dirty="0">
                <a:latin typeface="Helvetica Neue"/>
                <a:cs typeface="Helvetica Neue"/>
              </a:rPr>
              <a:t>2</a:t>
            </a:r>
            <a:r>
              <a:rPr lang="en-US" dirty="0" smtClean="0">
                <a:latin typeface="Helvetica Neue"/>
                <a:cs typeface="Helvetica Neue"/>
              </a:rPr>
              <a:t>-Kyäni Nitro </a:t>
            </a:r>
            <a:r>
              <a:rPr lang="en-US" dirty="0" err="1">
                <a:latin typeface="Helvetica Neue"/>
                <a:cs typeface="Helvetica Neue"/>
              </a:rPr>
              <a:t>Xtreme</a:t>
            </a:r>
            <a:r>
              <a:rPr lang="en-US" dirty="0">
                <a:latin typeface="Helvetica Neue"/>
                <a:cs typeface="Helvetica Neue"/>
              </a:rPr>
              <a:t> </a:t>
            </a:r>
            <a:r>
              <a:rPr lang="en-US" dirty="0" smtClean="0">
                <a:latin typeface="Helvetica Neue"/>
                <a:cs typeface="Helvetica Neue"/>
              </a:rPr>
              <a:t>15 ml 8 </a:t>
            </a:r>
            <a:r>
              <a:rPr lang="en-US" dirty="0" err="1">
                <a:latin typeface="Helvetica Neue"/>
                <a:cs typeface="Helvetica Neue"/>
              </a:rPr>
              <a:t>Pk</a:t>
            </a:r>
            <a:endParaRPr lang="en-US" dirty="0">
              <a:latin typeface="Helvetica Neue"/>
              <a:cs typeface="Helvetica Neue"/>
            </a:endParaRPr>
          </a:p>
          <a:p>
            <a:r>
              <a:rPr lang="en-US" dirty="0" smtClean="0">
                <a:latin typeface="Helvetica Neue"/>
                <a:cs typeface="Helvetica Neue"/>
              </a:rPr>
              <a:t>10- </a:t>
            </a:r>
            <a:r>
              <a:rPr lang="en-US" dirty="0">
                <a:latin typeface="Helvetica Neue"/>
                <a:cs typeface="Helvetica Neue"/>
              </a:rPr>
              <a:t>7 Day Trial </a:t>
            </a:r>
            <a:r>
              <a:rPr lang="en-US" dirty="0" smtClean="0">
                <a:latin typeface="Helvetica Neue"/>
                <a:cs typeface="Helvetica Neue"/>
              </a:rPr>
              <a:t>Pack</a:t>
            </a:r>
            <a:endParaRPr lang="en-US" dirty="0">
              <a:latin typeface="Helvetica Neue"/>
              <a:cs typeface="Helvetica Neue"/>
            </a:endParaRPr>
          </a:p>
          <a:p>
            <a:r>
              <a:rPr lang="en-US" dirty="0">
                <a:latin typeface="Helvetica Neue"/>
                <a:cs typeface="Helvetica Neue"/>
              </a:rPr>
              <a:t>1- </a:t>
            </a:r>
            <a:r>
              <a:rPr lang="en-US" dirty="0" smtClean="0">
                <a:latin typeface="Helvetica Neue"/>
                <a:cs typeface="Helvetica Neue"/>
              </a:rPr>
              <a:t>New Distributor Folder</a:t>
            </a:r>
            <a:endParaRPr lang="en-US" dirty="0">
              <a:latin typeface="Helvetica Neue"/>
              <a:cs typeface="Helvetica Neue"/>
            </a:endParaRPr>
          </a:p>
          <a:p>
            <a:r>
              <a:rPr lang="en-US" dirty="0">
                <a:latin typeface="Helvetica Neue"/>
                <a:cs typeface="Helvetica Neue"/>
              </a:rPr>
              <a:t>1 </a:t>
            </a:r>
            <a:r>
              <a:rPr lang="en-US" dirty="0" smtClean="0">
                <a:latin typeface="Helvetica Neue"/>
                <a:cs typeface="Helvetica Neue"/>
              </a:rPr>
              <a:t>Year </a:t>
            </a:r>
            <a:r>
              <a:rPr lang="en-US" dirty="0" err="1" smtClean="0">
                <a:latin typeface="Helvetica Neue"/>
                <a:cs typeface="Helvetica Neue"/>
              </a:rPr>
              <a:t>Webtools</a:t>
            </a:r>
            <a:endParaRPr lang="en-US" b="1" dirty="0">
              <a:latin typeface="Helvetica Neue"/>
              <a:cs typeface="Helvetica Neue"/>
            </a:endParaRPr>
          </a:p>
          <a:p>
            <a:endParaRPr lang="en-US" dirty="0"/>
          </a:p>
        </p:txBody>
      </p:sp>
    </p:spTree>
    <p:extLst>
      <p:ext uri="{BB962C8B-B14F-4D97-AF65-F5344CB8AC3E}">
        <p14:creationId xmlns:p14="http://schemas.microsoft.com/office/powerpoint/2010/main" val="3225516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7427" y="743588"/>
            <a:ext cx="5707586" cy="1077210"/>
          </a:xfrm>
          <a:prstGeom prst="rect">
            <a:avLst/>
          </a:prstGeom>
          <a:noFill/>
        </p:spPr>
        <p:txBody>
          <a:bodyPr wrap="square" lIns="91432" tIns="45716" rIns="91432" bIns="45716" rtlCol="0">
            <a:spAutoFit/>
          </a:bodyPr>
          <a:lstStyle/>
          <a:p>
            <a:r>
              <a:rPr lang="en-US" sz="3600" dirty="0" smtClean="0">
                <a:solidFill>
                  <a:srgbClr val="00BCFF"/>
                </a:solidFill>
                <a:latin typeface="+mj-lt"/>
              </a:rPr>
              <a:t>SUPPORT &amp; TRAINING </a:t>
            </a:r>
            <a:endParaRPr lang="en-US" sz="3600" b="1" dirty="0" smtClean="0">
              <a:latin typeface="+mj-lt"/>
              <a:cs typeface="Helvetica Neue"/>
            </a:endParaRPr>
          </a:p>
          <a:p>
            <a:endParaRPr lang="en-US" sz="2800" b="1" dirty="0">
              <a:latin typeface="Helvetica Neue"/>
              <a:cs typeface="Helvetica Neue"/>
            </a:endParaRPr>
          </a:p>
        </p:txBody>
      </p:sp>
      <p:sp>
        <p:nvSpPr>
          <p:cNvPr id="3" name="TextBox 2"/>
          <p:cNvSpPr txBox="1"/>
          <p:nvPr/>
        </p:nvSpPr>
        <p:spPr>
          <a:xfrm>
            <a:off x="2190932" y="1820798"/>
            <a:ext cx="5121477" cy="1477319"/>
          </a:xfrm>
          <a:prstGeom prst="rect">
            <a:avLst/>
          </a:prstGeom>
          <a:noFill/>
        </p:spPr>
        <p:txBody>
          <a:bodyPr wrap="square" lIns="91432" tIns="45716" rIns="91432" bIns="45716" rtlCol="0">
            <a:spAutoFit/>
          </a:bodyPr>
          <a:lstStyle/>
          <a:p>
            <a:pPr marL="285726" indent="-285726">
              <a:buFont typeface="Arial"/>
              <a:buChar char="•"/>
            </a:pPr>
            <a:r>
              <a:rPr lang="en-US" dirty="0">
                <a:latin typeface="Helvetica Neue"/>
                <a:cs typeface="Helvetica Neue"/>
              </a:rPr>
              <a:t>Weekly Conference </a:t>
            </a:r>
            <a:r>
              <a:rPr lang="en-US" dirty="0" smtClean="0">
                <a:latin typeface="Helvetica Neue"/>
                <a:cs typeface="Helvetica Neue"/>
              </a:rPr>
              <a:t>Calls</a:t>
            </a:r>
          </a:p>
          <a:p>
            <a:endParaRPr lang="en-US" dirty="0">
              <a:latin typeface="Helvetica Neue"/>
              <a:cs typeface="Helvetica Neue"/>
            </a:endParaRPr>
          </a:p>
          <a:p>
            <a:pPr marL="285726" indent="-285726">
              <a:buFont typeface="Arial"/>
              <a:buChar char="•"/>
            </a:pPr>
            <a:r>
              <a:rPr lang="en-US" dirty="0">
                <a:latin typeface="Helvetica Neue"/>
                <a:cs typeface="Helvetica Neue"/>
              </a:rPr>
              <a:t>Saturday </a:t>
            </a:r>
            <a:r>
              <a:rPr lang="en-US" dirty="0" smtClean="0">
                <a:latin typeface="Helvetica Neue"/>
                <a:cs typeface="Helvetica Neue"/>
              </a:rPr>
              <a:t>Trainings</a:t>
            </a:r>
          </a:p>
          <a:p>
            <a:pPr marL="285726" indent="-285726">
              <a:buFont typeface="Arial"/>
              <a:buChar char="•"/>
            </a:pPr>
            <a:endParaRPr lang="en-US" dirty="0">
              <a:latin typeface="Helvetica Neue"/>
              <a:cs typeface="Helvetica Neue"/>
            </a:endParaRPr>
          </a:p>
          <a:p>
            <a:pPr marL="285726" indent="-285726">
              <a:buFont typeface="Arial"/>
              <a:buChar char="•"/>
            </a:pPr>
            <a:r>
              <a:rPr lang="en-US" dirty="0" smtClean="0">
                <a:latin typeface="Helvetica Neue"/>
                <a:cs typeface="Helvetica Neue"/>
              </a:rPr>
              <a:t>National &amp; International Events</a:t>
            </a:r>
            <a:endParaRPr lang="en-US" dirty="0">
              <a:latin typeface="Helvetica Neue"/>
              <a:cs typeface="Helvetica Neue"/>
            </a:endParaRPr>
          </a:p>
        </p:txBody>
      </p:sp>
      <p:pic>
        <p:nvPicPr>
          <p:cNvPr id="6" name="Picture 5" descr="Leader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21438"/>
            <a:ext cx="9144000" cy="1857752"/>
          </a:xfrm>
          <a:prstGeom prst="rect">
            <a:avLst/>
          </a:prstGeom>
        </p:spPr>
      </p:pic>
    </p:spTree>
    <p:extLst>
      <p:ext uri="{BB962C8B-B14F-4D97-AF65-F5344CB8AC3E}">
        <p14:creationId xmlns:p14="http://schemas.microsoft.com/office/powerpoint/2010/main" val="11510768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6876" y="1455767"/>
            <a:ext cx="3923800" cy="646323"/>
          </a:xfrm>
          <a:prstGeom prst="rect">
            <a:avLst/>
          </a:prstGeom>
          <a:noFill/>
        </p:spPr>
        <p:txBody>
          <a:bodyPr wrap="square" lIns="91432" tIns="45716" rIns="91432" bIns="45716" rtlCol="0">
            <a:spAutoFit/>
          </a:bodyPr>
          <a:lstStyle/>
          <a:p>
            <a:pPr algn="ctr"/>
            <a:r>
              <a:rPr lang="en-US" sz="3600" dirty="0" smtClean="0">
                <a:solidFill>
                  <a:srgbClr val="00BCFF"/>
                </a:solidFill>
                <a:latin typeface="+mj-lt"/>
              </a:rPr>
              <a:t>TOOLS</a:t>
            </a:r>
            <a:endParaRPr lang="en-US" sz="3600" b="1" dirty="0">
              <a:latin typeface="+mj-lt"/>
              <a:cs typeface="Helvetica Neue"/>
            </a:endParaRPr>
          </a:p>
        </p:txBody>
      </p:sp>
      <p:sp>
        <p:nvSpPr>
          <p:cNvPr id="3" name="TextBox 2"/>
          <p:cNvSpPr txBox="1"/>
          <p:nvPr/>
        </p:nvSpPr>
        <p:spPr>
          <a:xfrm>
            <a:off x="3137615" y="2402426"/>
            <a:ext cx="3974761" cy="2585315"/>
          </a:xfrm>
          <a:prstGeom prst="rect">
            <a:avLst/>
          </a:prstGeom>
          <a:noFill/>
        </p:spPr>
        <p:txBody>
          <a:bodyPr wrap="square" lIns="91432" tIns="45716" rIns="91432" bIns="45716" rtlCol="0">
            <a:spAutoFit/>
          </a:bodyPr>
          <a:lstStyle/>
          <a:p>
            <a:pPr marL="285726" indent="-285726">
              <a:lnSpc>
                <a:spcPct val="200000"/>
              </a:lnSpc>
              <a:buFont typeface="Arial"/>
              <a:buChar char="•"/>
            </a:pPr>
            <a:r>
              <a:rPr lang="en-US" dirty="0" smtClean="0">
                <a:latin typeface="Helvetica Neue"/>
                <a:cs typeface="Helvetica Neue"/>
              </a:rPr>
              <a:t>Kyäni Back Office</a:t>
            </a:r>
            <a:endParaRPr lang="en-US" dirty="0">
              <a:latin typeface="Helvetica Neue"/>
              <a:cs typeface="Helvetica Neue"/>
            </a:endParaRPr>
          </a:p>
          <a:p>
            <a:pPr marL="285726" indent="-285726">
              <a:lnSpc>
                <a:spcPct val="200000"/>
              </a:lnSpc>
              <a:buFont typeface="Arial"/>
              <a:buChar char="•"/>
            </a:pPr>
            <a:r>
              <a:rPr lang="en-US" dirty="0" err="1" smtClean="0">
                <a:latin typeface="Helvetica Neue"/>
                <a:cs typeface="Helvetica Neue"/>
              </a:rPr>
              <a:t>www.kyani.net</a:t>
            </a:r>
            <a:endParaRPr lang="en-US" dirty="0">
              <a:latin typeface="Helvetica Neue"/>
              <a:cs typeface="Helvetica Neue"/>
            </a:endParaRPr>
          </a:p>
          <a:p>
            <a:pPr marL="285726" indent="-285726">
              <a:lnSpc>
                <a:spcPct val="200000"/>
              </a:lnSpc>
              <a:buFont typeface="Arial"/>
              <a:buChar char="•"/>
            </a:pPr>
            <a:r>
              <a:rPr lang="en-US" dirty="0" err="1" smtClean="0">
                <a:latin typeface="Helvetica Neue"/>
                <a:cs typeface="Helvetica Neue"/>
              </a:rPr>
              <a:t>www.greatestversionofyou.com</a:t>
            </a:r>
            <a:endParaRPr lang="en-US" dirty="0">
              <a:latin typeface="Helvetica Neue"/>
              <a:cs typeface="Helvetica Neue"/>
            </a:endParaRPr>
          </a:p>
          <a:p>
            <a:pPr marL="285726" indent="-285726">
              <a:lnSpc>
                <a:spcPct val="200000"/>
              </a:lnSpc>
              <a:buFont typeface="Arial"/>
              <a:buChar char="•"/>
            </a:pPr>
            <a:r>
              <a:rPr lang="en-US" dirty="0">
                <a:latin typeface="Helvetica Neue"/>
                <a:cs typeface="Helvetica Neue"/>
              </a:rPr>
              <a:t>www.kyaniscience.com</a:t>
            </a:r>
          </a:p>
          <a:p>
            <a:endParaRPr lang="en-US" dirty="0"/>
          </a:p>
        </p:txBody>
      </p:sp>
    </p:spTree>
    <p:extLst>
      <p:ext uri="{BB962C8B-B14F-4D97-AF65-F5344CB8AC3E}">
        <p14:creationId xmlns:p14="http://schemas.microsoft.com/office/powerpoint/2010/main" val="3992424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098179" y="2782795"/>
            <a:ext cx="6947651" cy="3162782"/>
          </a:xfrm>
          <a:prstGeom prst="rect">
            <a:avLst/>
          </a:prstGeom>
        </p:spPr>
        <p:txBody>
          <a:bodyPr/>
          <a:lstStyle/>
          <a:p>
            <a:pPr lvl="0">
              <a:defRPr sz="1800">
                <a:solidFill>
                  <a:srgbClr val="000000"/>
                </a:solidFill>
                <a:effectLst/>
              </a:defRPr>
            </a:pPr>
            <a:r>
              <a:rPr lang="en-US" sz="3600" dirty="0" smtClean="0">
                <a:solidFill>
                  <a:srgbClr val="00BCFF"/>
                </a:solidFill>
              </a:rPr>
              <a:t>  THE KYÄNI OPPORTUNITY</a:t>
            </a:r>
            <a:br>
              <a:rPr lang="en-US" sz="3600" dirty="0" smtClean="0">
                <a:solidFill>
                  <a:srgbClr val="00BCFF"/>
                </a:solidFill>
              </a:rPr>
            </a:br>
            <a:r>
              <a:rPr lang="en-US" sz="2500" dirty="0" smtClean="0">
                <a:solidFill>
                  <a:srgbClr val="FFFFFF"/>
                </a:solidFill>
              </a:rPr>
              <a:t/>
            </a:r>
            <a:br>
              <a:rPr lang="en-US" sz="2500" dirty="0" smtClean="0">
                <a:solidFill>
                  <a:srgbClr val="FFFFFF"/>
                </a:solidFill>
              </a:rPr>
            </a:br>
            <a:endParaRPr sz="2500" dirty="0">
              <a:solidFill>
                <a:srgbClr val="FFFFFF"/>
              </a:solidFill>
            </a:endParaRPr>
          </a:p>
        </p:txBody>
      </p:sp>
      <p:pic>
        <p:nvPicPr>
          <p:cNvPr id="4" name="Picture 3" descr="White-Kyani-Independent-Distributo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01" y="590353"/>
            <a:ext cx="4926108" cy="3284072"/>
          </a:xfrm>
          <a:prstGeom prst="rect">
            <a:avLst/>
          </a:prstGeom>
        </p:spPr>
      </p:pic>
    </p:spTree>
    <p:extLst>
      <p:ext uri="{BB962C8B-B14F-4D97-AF65-F5344CB8AC3E}">
        <p14:creationId xmlns:p14="http://schemas.microsoft.com/office/powerpoint/2010/main" val="248554676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2511899" y="4019547"/>
            <a:ext cx="4926106" cy="2079555"/>
          </a:xfrm>
          <a:prstGeom prst="rect">
            <a:avLst/>
          </a:prstGeom>
        </p:spPr>
        <p:txBody>
          <a:bodyPr>
            <a:normAutofit fontScale="90000"/>
          </a:bodyPr>
          <a:lstStyle/>
          <a:p>
            <a:pPr algn="l"/>
            <a:r>
              <a:rPr lang="en-US" sz="2400" dirty="0">
                <a:solidFill>
                  <a:schemeClr val="tx1"/>
                </a:solidFill>
                <a:latin typeface="Helvetica Neue"/>
                <a:cs typeface="Helvetica Neue"/>
              </a:rPr>
              <a:t> </a:t>
            </a:r>
            <a:r>
              <a:rPr lang="en-US" sz="2400" dirty="0" smtClean="0">
                <a:solidFill>
                  <a:schemeClr val="tx1"/>
                </a:solidFill>
                <a:latin typeface="Helvetica Neue"/>
                <a:cs typeface="Helvetica Neue"/>
              </a:rPr>
              <a:t>      </a:t>
            </a:r>
            <a:r>
              <a:rPr lang="en-US" sz="4000" dirty="0" smtClean="0">
                <a:solidFill>
                  <a:srgbClr val="00BCFF"/>
                </a:solidFill>
              </a:rPr>
              <a:t>THE COMPANY</a:t>
            </a:r>
            <a:br>
              <a:rPr lang="en-US" sz="4000" dirty="0" smtClean="0">
                <a:solidFill>
                  <a:srgbClr val="00BCFF"/>
                </a:solidFill>
              </a:rPr>
            </a:br>
            <a:r>
              <a:rPr lang="en-US" sz="2400" dirty="0" smtClean="0">
                <a:solidFill>
                  <a:srgbClr val="FFFFFF"/>
                </a:solidFill>
              </a:rPr>
              <a:t>  </a:t>
            </a:r>
            <a:br>
              <a:rPr lang="en-US" sz="2400" dirty="0" smtClean="0">
                <a:solidFill>
                  <a:srgbClr val="FFFFFF"/>
                </a:solidFill>
              </a:rPr>
            </a:br>
            <a:r>
              <a:rPr lang="en-US" sz="2400" dirty="0" smtClean="0">
                <a:solidFill>
                  <a:srgbClr val="FFFFFF"/>
                </a:solidFill>
              </a:rPr>
              <a:t>-  </a:t>
            </a:r>
            <a:r>
              <a:rPr lang="en-US" sz="2400" dirty="0" smtClean="0">
                <a:solidFill>
                  <a:schemeClr val="tx1"/>
                </a:solidFill>
                <a:latin typeface="Helvetica Neue"/>
                <a:cs typeface="Helvetica Neue"/>
              </a:rPr>
              <a:t>Launched </a:t>
            </a:r>
            <a:r>
              <a:rPr lang="en-US" sz="2400" dirty="0">
                <a:solidFill>
                  <a:schemeClr val="tx1"/>
                </a:solidFill>
                <a:latin typeface="Helvetica Neue"/>
                <a:cs typeface="Helvetica Neue"/>
              </a:rPr>
              <a:t>in 2007 </a:t>
            </a:r>
            <a:br>
              <a:rPr lang="en-US" sz="2400" dirty="0">
                <a:solidFill>
                  <a:schemeClr val="tx1"/>
                </a:solidFill>
                <a:latin typeface="Helvetica Neue"/>
                <a:cs typeface="Helvetica Neue"/>
              </a:rPr>
            </a:br>
            <a:r>
              <a:rPr lang="en-US" sz="2400" dirty="0">
                <a:solidFill>
                  <a:schemeClr val="tx1"/>
                </a:solidFill>
                <a:latin typeface="Helvetica Neue"/>
                <a:cs typeface="Helvetica Neue"/>
              </a:rPr>
              <a:t/>
            </a:r>
            <a:br>
              <a:rPr lang="en-US" sz="2400" dirty="0">
                <a:solidFill>
                  <a:schemeClr val="tx1"/>
                </a:solidFill>
                <a:latin typeface="Helvetica Neue"/>
                <a:cs typeface="Helvetica Neue"/>
              </a:rPr>
            </a:br>
            <a:r>
              <a:rPr lang="en-US" sz="2400" dirty="0" smtClean="0">
                <a:solidFill>
                  <a:schemeClr val="tx1"/>
                </a:solidFill>
                <a:latin typeface="Helvetica Neue"/>
                <a:cs typeface="Helvetica Neue"/>
              </a:rPr>
              <a:t>-  </a:t>
            </a:r>
            <a:r>
              <a:rPr lang="en-US" sz="2400" dirty="0">
                <a:solidFill>
                  <a:schemeClr val="tx1"/>
                </a:solidFill>
                <a:latin typeface="Helvetica Neue"/>
                <a:cs typeface="Helvetica Neue"/>
              </a:rPr>
              <a:t>Founders with experience and vision </a:t>
            </a:r>
            <a:br>
              <a:rPr lang="en-US" sz="2400" dirty="0">
                <a:solidFill>
                  <a:schemeClr val="tx1"/>
                </a:solidFill>
                <a:latin typeface="Helvetica Neue"/>
                <a:cs typeface="Helvetica Neue"/>
              </a:rPr>
            </a:br>
            <a:r>
              <a:rPr lang="en-US" sz="2400" dirty="0" smtClean="0">
                <a:solidFill>
                  <a:schemeClr val="tx1"/>
                </a:solidFill>
                <a:latin typeface="Helvetica Neue"/>
                <a:cs typeface="Helvetica Neue"/>
              </a:rPr>
              <a:t/>
            </a:r>
            <a:br>
              <a:rPr lang="en-US" sz="2400" dirty="0" smtClean="0">
                <a:solidFill>
                  <a:schemeClr val="tx1"/>
                </a:solidFill>
                <a:latin typeface="Helvetica Neue"/>
                <a:cs typeface="Helvetica Neue"/>
              </a:rPr>
            </a:br>
            <a:r>
              <a:rPr lang="en-US" sz="2400" dirty="0" smtClean="0">
                <a:solidFill>
                  <a:schemeClr val="tx1"/>
                </a:solidFill>
                <a:latin typeface="Helvetica Neue"/>
                <a:cs typeface="Helvetica Neue"/>
              </a:rPr>
              <a:t>-  </a:t>
            </a:r>
            <a:r>
              <a:rPr lang="en-US" sz="2400" dirty="0">
                <a:solidFill>
                  <a:schemeClr val="tx1"/>
                </a:solidFill>
                <a:latin typeface="Helvetica Neue"/>
                <a:cs typeface="Helvetica Neue"/>
              </a:rPr>
              <a:t>Unparalleled financial backing </a:t>
            </a:r>
            <a:br>
              <a:rPr lang="en-US" sz="2400" dirty="0">
                <a:solidFill>
                  <a:schemeClr val="tx1"/>
                </a:solidFill>
                <a:latin typeface="Helvetica Neue"/>
                <a:cs typeface="Helvetica Neue"/>
              </a:rPr>
            </a:br>
            <a:r>
              <a:rPr lang="en-US" sz="2400" dirty="0" smtClean="0">
                <a:solidFill>
                  <a:schemeClr val="tx1"/>
                </a:solidFill>
                <a:latin typeface="Helvetica Neue"/>
                <a:cs typeface="Helvetica Neue"/>
              </a:rPr>
              <a:t/>
            </a:r>
            <a:br>
              <a:rPr lang="en-US" sz="2400" dirty="0" smtClean="0">
                <a:solidFill>
                  <a:schemeClr val="tx1"/>
                </a:solidFill>
                <a:latin typeface="Helvetica Neue"/>
                <a:cs typeface="Helvetica Neue"/>
              </a:rPr>
            </a:br>
            <a:r>
              <a:rPr lang="en-US" sz="2400" dirty="0" smtClean="0">
                <a:solidFill>
                  <a:schemeClr val="tx1"/>
                </a:solidFill>
                <a:latin typeface="Helvetica Neue"/>
                <a:cs typeface="Helvetica Neue"/>
              </a:rPr>
              <a:t>-  </a:t>
            </a:r>
            <a:r>
              <a:rPr lang="en-US" sz="2400" dirty="0">
                <a:solidFill>
                  <a:schemeClr val="tx1"/>
                </a:solidFill>
                <a:latin typeface="Helvetica Neue"/>
                <a:cs typeface="Helvetica Neue"/>
              </a:rPr>
              <a:t>Operating in over 40 countries </a:t>
            </a:r>
          </a:p>
        </p:txBody>
      </p:sp>
      <p:pic>
        <p:nvPicPr>
          <p:cNvPr id="5" name="kyanilogo-white.png"/>
          <p:cNvPicPr/>
          <p:nvPr/>
        </p:nvPicPr>
        <p:blipFill>
          <a:blip r:embed="rId2">
            <a:extLst/>
          </a:blip>
          <a:stretch>
            <a:fillRect/>
          </a:stretch>
        </p:blipFill>
        <p:spPr>
          <a:xfrm>
            <a:off x="2693311" y="0"/>
            <a:ext cx="4214405" cy="2847178"/>
          </a:xfrm>
          <a:prstGeom prst="rect">
            <a:avLst/>
          </a:prstGeom>
          <a:ln w="12700">
            <a:miter lim="400000"/>
          </a:ln>
        </p:spPr>
      </p:pic>
    </p:spTree>
    <p:extLst>
      <p:ext uri="{BB962C8B-B14F-4D97-AF65-F5344CB8AC3E}">
        <p14:creationId xmlns:p14="http://schemas.microsoft.com/office/powerpoint/2010/main" val="23421736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wth Chart Aug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59" y="1083886"/>
            <a:ext cx="7610670" cy="4594590"/>
          </a:xfrm>
          <a:prstGeom prst="rect">
            <a:avLst/>
          </a:prstGeom>
        </p:spPr>
      </p:pic>
    </p:spTree>
    <p:extLst>
      <p:ext uri="{BB962C8B-B14F-4D97-AF65-F5344CB8AC3E}">
        <p14:creationId xmlns:p14="http://schemas.microsoft.com/office/powerpoint/2010/main" val="31169136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846" y="1754311"/>
            <a:ext cx="4341717" cy="4001088"/>
          </a:xfrm>
          <a:prstGeom prst="rect">
            <a:avLst/>
          </a:prstGeom>
          <a:noFill/>
        </p:spPr>
        <p:txBody>
          <a:bodyPr wrap="square" lIns="91432" tIns="45716" rIns="91432" bIns="45716" rtlCol="0">
            <a:spAutoFit/>
          </a:bodyPr>
          <a:lstStyle/>
          <a:p>
            <a:pPr algn="ctr"/>
            <a:endParaRPr lang="en-US" sz="2800" b="1" dirty="0">
              <a:latin typeface="Helvetica Neue"/>
              <a:cs typeface="Helvetica Neue"/>
            </a:endParaRPr>
          </a:p>
          <a:p>
            <a:pPr algn="ctr"/>
            <a:r>
              <a:rPr lang="en-US" sz="2800" b="1" dirty="0">
                <a:latin typeface="Helvetica Neue"/>
                <a:cs typeface="Helvetica Neue"/>
              </a:rPr>
              <a:t> </a:t>
            </a:r>
          </a:p>
          <a:p>
            <a:r>
              <a:rPr lang="en-US" dirty="0">
                <a:latin typeface="Helvetica Neue"/>
                <a:cs typeface="Helvetica Neue"/>
              </a:rPr>
              <a:t>-</a:t>
            </a:r>
            <a:r>
              <a:rPr lang="en-US" dirty="0" smtClean="0">
                <a:latin typeface="Helvetica Neue"/>
                <a:cs typeface="Helvetica Neue"/>
              </a:rPr>
              <a:t> </a:t>
            </a:r>
            <a:r>
              <a:rPr lang="en-US" dirty="0">
                <a:latin typeface="Helvetica Neue"/>
                <a:cs typeface="Helvetica Neue"/>
              </a:rPr>
              <a:t>The Health and Wellness Industry generates $500 </a:t>
            </a:r>
            <a:r>
              <a:rPr lang="en-US" dirty="0" smtClean="0">
                <a:latin typeface="Helvetica Neue"/>
                <a:cs typeface="Helvetica Neue"/>
              </a:rPr>
              <a:t>Billion / year</a:t>
            </a:r>
          </a:p>
          <a:p>
            <a:endParaRPr lang="en-US" dirty="0">
              <a:latin typeface="Helvetica Neue"/>
              <a:cs typeface="Helvetica Neue"/>
            </a:endParaRPr>
          </a:p>
          <a:p>
            <a:r>
              <a:rPr lang="en-US" dirty="0">
                <a:latin typeface="Helvetica Neue"/>
                <a:cs typeface="Helvetica Neue"/>
              </a:rPr>
              <a:t>-</a:t>
            </a:r>
            <a:r>
              <a:rPr lang="en-US" dirty="0" smtClean="0">
                <a:latin typeface="Helvetica Neue"/>
                <a:cs typeface="Helvetica Neue"/>
              </a:rPr>
              <a:t> </a:t>
            </a:r>
            <a:r>
              <a:rPr lang="en-US" dirty="0">
                <a:latin typeface="Helvetica Neue"/>
                <a:cs typeface="Helvetica Neue"/>
              </a:rPr>
              <a:t>The Direct Sales Industry generates $120 </a:t>
            </a:r>
            <a:r>
              <a:rPr lang="en-US" dirty="0" smtClean="0">
                <a:latin typeface="Helvetica Neue"/>
                <a:cs typeface="Helvetica Neue"/>
              </a:rPr>
              <a:t>Billion / year</a:t>
            </a:r>
          </a:p>
          <a:p>
            <a:r>
              <a:rPr lang="en-US" dirty="0">
                <a:latin typeface="Helvetica Neue"/>
                <a:cs typeface="Helvetica Neue"/>
              </a:rPr>
              <a:t/>
            </a:r>
            <a:br>
              <a:rPr lang="en-US" dirty="0">
                <a:latin typeface="Helvetica Neue"/>
                <a:cs typeface="Helvetica Neue"/>
              </a:rPr>
            </a:br>
            <a:r>
              <a:rPr lang="en-US" dirty="0">
                <a:latin typeface="Helvetica Neue"/>
                <a:cs typeface="Helvetica Neue"/>
              </a:rPr>
              <a:t>-</a:t>
            </a:r>
            <a:r>
              <a:rPr lang="en-US" dirty="0" smtClean="0">
                <a:latin typeface="Helvetica Neue"/>
                <a:cs typeface="Helvetica Neue"/>
              </a:rPr>
              <a:t> Industry revered </a:t>
            </a:r>
            <a:r>
              <a:rPr lang="en-US" dirty="0">
                <a:latin typeface="Helvetica Neue"/>
                <a:cs typeface="Helvetica Neue"/>
              </a:rPr>
              <a:t>by Robert </a:t>
            </a:r>
            <a:r>
              <a:rPr lang="en-US" dirty="0" err="1">
                <a:latin typeface="Helvetica Neue"/>
                <a:cs typeface="Helvetica Neue"/>
              </a:rPr>
              <a:t>Kiyosaki</a:t>
            </a:r>
            <a:r>
              <a:rPr lang="en-US" dirty="0">
                <a:latin typeface="Helvetica Neue"/>
                <a:cs typeface="Helvetica Neue"/>
              </a:rPr>
              <a:t>, Donald </a:t>
            </a:r>
            <a:r>
              <a:rPr lang="en-US" dirty="0" smtClean="0">
                <a:latin typeface="Helvetica Neue"/>
                <a:cs typeface="Helvetica Neue"/>
              </a:rPr>
              <a:t>Trump and </a:t>
            </a:r>
            <a:r>
              <a:rPr lang="en-US" dirty="0">
                <a:latin typeface="Helvetica Neue"/>
                <a:cs typeface="Helvetica Neue"/>
              </a:rPr>
              <a:t>Warren Buffet </a:t>
            </a:r>
            <a:endParaRPr lang="en-US" dirty="0" smtClean="0">
              <a:latin typeface="Helvetica Neue"/>
              <a:cs typeface="Helvetica Neue"/>
            </a:endParaRPr>
          </a:p>
          <a:p>
            <a:endParaRPr lang="en-US" dirty="0">
              <a:latin typeface="Helvetica Neue"/>
              <a:cs typeface="Helvetica Neue"/>
            </a:endParaRPr>
          </a:p>
          <a:p>
            <a:r>
              <a:rPr lang="en-US" dirty="0">
                <a:latin typeface="Helvetica Neue"/>
                <a:cs typeface="Helvetica Neue"/>
              </a:rPr>
              <a:t>-</a:t>
            </a:r>
            <a:r>
              <a:rPr lang="en-US" dirty="0" smtClean="0">
                <a:latin typeface="Helvetica Neue"/>
                <a:cs typeface="Helvetica Neue"/>
              </a:rPr>
              <a:t> </a:t>
            </a:r>
            <a:r>
              <a:rPr lang="en-US" dirty="0">
                <a:latin typeface="Helvetica Neue"/>
                <a:cs typeface="Helvetica Neue"/>
              </a:rPr>
              <a:t>Network marketing creates millionaires </a:t>
            </a:r>
          </a:p>
          <a:p>
            <a:endParaRPr lang="en-US" dirty="0"/>
          </a:p>
        </p:txBody>
      </p:sp>
      <p:sp>
        <p:nvSpPr>
          <p:cNvPr id="3" name="TextBox 2"/>
          <p:cNvSpPr txBox="1"/>
          <p:nvPr/>
        </p:nvSpPr>
        <p:spPr>
          <a:xfrm>
            <a:off x="530290" y="1577099"/>
            <a:ext cx="5477524" cy="646323"/>
          </a:xfrm>
          <a:prstGeom prst="rect">
            <a:avLst/>
          </a:prstGeom>
          <a:noFill/>
        </p:spPr>
        <p:txBody>
          <a:bodyPr wrap="square" lIns="91432" tIns="45716" rIns="91432" bIns="45716" rtlCol="0">
            <a:spAutoFit/>
          </a:bodyPr>
          <a:lstStyle/>
          <a:p>
            <a:r>
              <a:rPr lang="en-US" sz="3600" dirty="0" smtClean="0">
                <a:solidFill>
                  <a:srgbClr val="00BCFF"/>
                </a:solidFill>
              </a:rPr>
              <a:t>WELLNESS INDUSTRY</a:t>
            </a:r>
            <a:endParaRPr lang="en-US" sz="3600" dirty="0"/>
          </a:p>
        </p:txBody>
      </p:sp>
      <p:pic>
        <p:nvPicPr>
          <p:cNvPr id="4" name="Picture 3" descr="trum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814" y="1219422"/>
            <a:ext cx="2007999" cy="2007999"/>
          </a:xfrm>
          <a:prstGeom prst="rect">
            <a:avLst/>
          </a:prstGeom>
        </p:spPr>
      </p:pic>
      <p:pic>
        <p:nvPicPr>
          <p:cNvPr id="6" name="Picture 5" descr="buff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14" y="3714628"/>
            <a:ext cx="2007999" cy="2007999"/>
          </a:xfrm>
          <a:prstGeom prst="rect">
            <a:avLst/>
          </a:prstGeom>
        </p:spPr>
      </p:pic>
    </p:spTree>
    <p:extLst>
      <p:ext uri="{BB962C8B-B14F-4D97-AF65-F5344CB8AC3E}">
        <p14:creationId xmlns:p14="http://schemas.microsoft.com/office/powerpoint/2010/main" val="346850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6269" y="1913565"/>
            <a:ext cx="3656456" cy="2308316"/>
          </a:xfrm>
          <a:prstGeom prst="rect">
            <a:avLst/>
          </a:prstGeom>
          <a:noFill/>
        </p:spPr>
        <p:txBody>
          <a:bodyPr wrap="square" lIns="91432" tIns="45716" rIns="91432" bIns="45716" rtlCol="0">
            <a:spAutoFit/>
          </a:bodyPr>
          <a:lstStyle/>
          <a:p>
            <a:r>
              <a:rPr lang="en-US" i="1" dirty="0">
                <a:latin typeface="Helvetica Neue"/>
                <a:cs typeface="Helvetica Neue"/>
              </a:rPr>
              <a:t>“The Health and Wellness Industry will be the next major force in business on the planet, reaching $1 TRILLION within the next 3 to 5 years!” </a:t>
            </a:r>
            <a:endParaRPr lang="en-US" dirty="0">
              <a:latin typeface="Helvetica Neue"/>
              <a:cs typeface="Helvetica Neue"/>
            </a:endParaRPr>
          </a:p>
          <a:p>
            <a:r>
              <a:rPr lang="en-US" dirty="0">
                <a:latin typeface="Helvetica Neue"/>
                <a:cs typeface="Helvetica Neue"/>
              </a:rPr>
              <a:t>	</a:t>
            </a:r>
            <a:endParaRPr lang="en-US" dirty="0" smtClean="0">
              <a:latin typeface="Helvetica Neue"/>
              <a:cs typeface="Helvetica Neue"/>
            </a:endParaRPr>
          </a:p>
          <a:p>
            <a:r>
              <a:rPr lang="en-US" dirty="0" smtClean="0">
                <a:latin typeface="Helvetica Neue"/>
                <a:cs typeface="Helvetica Neue"/>
              </a:rPr>
              <a:t>­</a:t>
            </a:r>
            <a:r>
              <a:rPr lang="en-US" dirty="0">
                <a:latin typeface="Helvetica Neue"/>
                <a:cs typeface="Helvetica Neue"/>
              </a:rPr>
              <a:t>Paul Zane </a:t>
            </a:r>
            <a:r>
              <a:rPr lang="en-US" dirty="0" err="1">
                <a:latin typeface="Helvetica Neue"/>
                <a:cs typeface="Helvetica Neue"/>
              </a:rPr>
              <a:t>Pilzer</a:t>
            </a:r>
            <a:r>
              <a:rPr lang="en-US" dirty="0">
                <a:latin typeface="Helvetica Neue"/>
                <a:cs typeface="Helvetica Neue"/>
              </a:rPr>
              <a:t> </a:t>
            </a:r>
          </a:p>
          <a:p>
            <a:endParaRPr lang="en-US" dirty="0"/>
          </a:p>
        </p:txBody>
      </p:sp>
      <p:pic>
        <p:nvPicPr>
          <p:cNvPr id="3" name="Picture 2" descr="Pau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983" y="1386937"/>
            <a:ext cx="2298700" cy="3530600"/>
          </a:xfrm>
          <a:prstGeom prst="rect">
            <a:avLst/>
          </a:prstGeom>
        </p:spPr>
      </p:pic>
    </p:spTree>
    <p:extLst>
      <p:ext uri="{BB962C8B-B14F-4D97-AF65-F5344CB8AC3E}">
        <p14:creationId xmlns:p14="http://schemas.microsoft.com/office/powerpoint/2010/main" val="80087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2511899" y="4019547"/>
            <a:ext cx="4926106" cy="2079555"/>
          </a:xfrm>
          <a:prstGeom prst="rect">
            <a:avLst/>
          </a:prstGeom>
        </p:spPr>
        <p:txBody>
          <a:bodyPr>
            <a:normAutofit/>
          </a:bodyPr>
          <a:lstStyle/>
          <a:p>
            <a:r>
              <a:rPr lang="en-US" sz="2400" dirty="0" smtClean="0">
                <a:solidFill>
                  <a:schemeClr val="tx1"/>
                </a:solidFill>
                <a:latin typeface="Helvetica Neue"/>
                <a:cs typeface="Helvetica Neue"/>
              </a:rPr>
              <a:t>INSERT PRODUCT</a:t>
            </a:r>
            <a:br>
              <a:rPr lang="en-US" sz="2400" dirty="0" smtClean="0">
                <a:solidFill>
                  <a:schemeClr val="tx1"/>
                </a:solidFill>
                <a:latin typeface="Helvetica Neue"/>
                <a:cs typeface="Helvetica Neue"/>
              </a:rPr>
            </a:br>
            <a:r>
              <a:rPr lang="en-US" sz="2400" dirty="0" smtClean="0">
                <a:solidFill>
                  <a:schemeClr val="tx1"/>
                </a:solidFill>
                <a:latin typeface="Helvetica Neue"/>
                <a:cs typeface="Helvetica Neue"/>
              </a:rPr>
              <a:t>VIDEO HERE</a:t>
            </a:r>
            <a:br>
              <a:rPr lang="en-US" sz="2400" dirty="0" smtClean="0">
                <a:solidFill>
                  <a:schemeClr val="tx1"/>
                </a:solidFill>
                <a:latin typeface="Helvetica Neue"/>
                <a:cs typeface="Helvetica Neue"/>
              </a:rPr>
            </a:br>
            <a:r>
              <a:rPr lang="en-US" sz="2400" dirty="0" smtClean="0">
                <a:solidFill>
                  <a:schemeClr val="tx1"/>
                </a:solidFill>
                <a:latin typeface="Helvetica Neue"/>
                <a:cs typeface="Helvetica Neue"/>
              </a:rPr>
              <a:t/>
            </a:r>
            <a:br>
              <a:rPr lang="en-US" sz="2400" dirty="0" smtClean="0">
                <a:solidFill>
                  <a:schemeClr val="tx1"/>
                </a:solidFill>
                <a:latin typeface="Helvetica Neue"/>
                <a:cs typeface="Helvetica Neue"/>
              </a:rPr>
            </a:br>
            <a:r>
              <a:rPr lang="pt-BR" sz="2400" dirty="0" err="1">
                <a:solidFill>
                  <a:schemeClr val="tx1"/>
                </a:solidFill>
                <a:latin typeface="Helvetica Neue"/>
                <a:cs typeface="Helvetica Neue"/>
              </a:rPr>
              <a:t>https</a:t>
            </a:r>
            <a:r>
              <a:rPr lang="pt-BR" sz="2400" dirty="0">
                <a:solidFill>
                  <a:schemeClr val="tx1"/>
                </a:solidFill>
                <a:latin typeface="Helvetica Neue"/>
                <a:cs typeface="Helvetica Neue"/>
              </a:rPr>
              <a:t>://</a:t>
            </a:r>
            <a:r>
              <a:rPr lang="pt-BR" sz="2400" dirty="0" err="1">
                <a:solidFill>
                  <a:schemeClr val="tx1"/>
                </a:solidFill>
                <a:latin typeface="Helvetica Neue"/>
                <a:cs typeface="Helvetica Neue"/>
              </a:rPr>
              <a:t>vimeo.com</a:t>
            </a:r>
            <a:r>
              <a:rPr lang="pt-BR" sz="2400" dirty="0">
                <a:solidFill>
                  <a:schemeClr val="tx1"/>
                </a:solidFill>
                <a:latin typeface="Helvetica Neue"/>
                <a:cs typeface="Helvetica Neue"/>
              </a:rPr>
              <a:t>/136361362</a:t>
            </a:r>
            <a:endParaRPr lang="en-US" sz="2400" dirty="0">
              <a:solidFill>
                <a:schemeClr val="tx1"/>
              </a:solidFill>
              <a:latin typeface="Helvetica Neue"/>
              <a:cs typeface="Helvetica Neue"/>
            </a:endParaRPr>
          </a:p>
        </p:txBody>
      </p:sp>
      <p:pic>
        <p:nvPicPr>
          <p:cNvPr id="5" name="kyanilogo-white.png"/>
          <p:cNvPicPr/>
          <p:nvPr/>
        </p:nvPicPr>
        <p:blipFill>
          <a:blip r:embed="rId2">
            <a:extLst/>
          </a:blip>
          <a:stretch>
            <a:fillRect/>
          </a:stretch>
        </p:blipFill>
        <p:spPr>
          <a:xfrm>
            <a:off x="2693311" y="0"/>
            <a:ext cx="4214405" cy="2847178"/>
          </a:xfrm>
          <a:prstGeom prst="rect">
            <a:avLst/>
          </a:prstGeom>
          <a:ln w="12700">
            <a:miter lim="400000"/>
          </a:ln>
        </p:spPr>
      </p:pic>
    </p:spTree>
    <p:extLst>
      <p:ext uri="{BB962C8B-B14F-4D97-AF65-F5344CB8AC3E}">
        <p14:creationId xmlns:p14="http://schemas.microsoft.com/office/powerpoint/2010/main" val="39264796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yani-NewTriangle-2014 cr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73" y="4628442"/>
            <a:ext cx="2107560" cy="2093694"/>
          </a:xfrm>
          <a:prstGeom prst="rect">
            <a:avLst/>
          </a:prstGeom>
        </p:spPr>
      </p:pic>
      <p:sp>
        <p:nvSpPr>
          <p:cNvPr id="2" name="TextBox 1"/>
          <p:cNvSpPr txBox="1"/>
          <p:nvPr/>
        </p:nvSpPr>
        <p:spPr>
          <a:xfrm>
            <a:off x="1576913" y="457969"/>
            <a:ext cx="6205561" cy="646323"/>
          </a:xfrm>
          <a:prstGeom prst="rect">
            <a:avLst/>
          </a:prstGeom>
          <a:noFill/>
        </p:spPr>
        <p:txBody>
          <a:bodyPr wrap="square" lIns="91432" tIns="45716" rIns="91432" bIns="45716" rtlCol="0">
            <a:spAutoFit/>
          </a:bodyPr>
          <a:lstStyle/>
          <a:p>
            <a:r>
              <a:rPr lang="en-US" sz="3600" dirty="0" smtClean="0">
                <a:solidFill>
                  <a:srgbClr val="00BCFF"/>
                </a:solidFill>
                <a:latin typeface="+mj-lt"/>
              </a:rPr>
              <a:t>KYÄNI HEALTH TRIANGLE</a:t>
            </a:r>
            <a:endParaRPr lang="en-US" sz="3600" b="1" dirty="0">
              <a:latin typeface="+mj-lt"/>
              <a:cs typeface="Helvetica Neue"/>
            </a:endParaRPr>
          </a:p>
        </p:txBody>
      </p:sp>
      <p:sp>
        <p:nvSpPr>
          <p:cNvPr id="3" name="TextBox 2"/>
          <p:cNvSpPr txBox="1"/>
          <p:nvPr/>
        </p:nvSpPr>
        <p:spPr>
          <a:xfrm>
            <a:off x="460514" y="1367814"/>
            <a:ext cx="8233438" cy="2862314"/>
          </a:xfrm>
          <a:prstGeom prst="rect">
            <a:avLst/>
          </a:prstGeom>
          <a:noFill/>
        </p:spPr>
        <p:txBody>
          <a:bodyPr wrap="square" lIns="91432" tIns="45716" rIns="91432" bIns="45716" rtlCol="0">
            <a:spAutoFit/>
          </a:bodyPr>
          <a:lstStyle/>
          <a:p>
            <a:r>
              <a:rPr lang="en-US" dirty="0">
                <a:latin typeface="Helvetica Neue"/>
                <a:cs typeface="Helvetica Neue"/>
              </a:rPr>
              <a:t>Food </a:t>
            </a:r>
            <a:r>
              <a:rPr lang="en-US" dirty="0" smtClean="0">
                <a:latin typeface="Helvetica Neue"/>
                <a:cs typeface="Helvetica Neue"/>
              </a:rPr>
              <a:t>Based, </a:t>
            </a:r>
            <a:r>
              <a:rPr lang="en-US" dirty="0">
                <a:latin typeface="Helvetica Neue"/>
                <a:cs typeface="Helvetica Neue"/>
              </a:rPr>
              <a:t>Natural </a:t>
            </a:r>
            <a:r>
              <a:rPr lang="en-US" dirty="0" smtClean="0">
                <a:latin typeface="Helvetica Neue"/>
                <a:cs typeface="Helvetica Neue"/>
              </a:rPr>
              <a:t>Products</a:t>
            </a:r>
          </a:p>
          <a:p>
            <a:endParaRPr lang="en-US" dirty="0">
              <a:latin typeface="Helvetica Neue"/>
              <a:cs typeface="Helvetica Neue"/>
            </a:endParaRPr>
          </a:p>
          <a:p>
            <a:r>
              <a:rPr lang="en-US" dirty="0" smtClean="0">
                <a:solidFill>
                  <a:srgbClr val="00BCFF"/>
                </a:solidFill>
              </a:rPr>
              <a:t>KYÄNI SUNRISE </a:t>
            </a:r>
            <a:r>
              <a:rPr lang="en-US" dirty="0" smtClean="0">
                <a:latin typeface="Helvetica Neue"/>
                <a:cs typeface="Helvetica Neue"/>
              </a:rPr>
              <a:t>A </a:t>
            </a:r>
            <a:r>
              <a:rPr lang="en-US" dirty="0">
                <a:latin typeface="Helvetica Neue"/>
                <a:cs typeface="Helvetica Neue"/>
              </a:rPr>
              <a:t>powerful </a:t>
            </a:r>
            <a:r>
              <a:rPr lang="en-US" dirty="0" err="1">
                <a:latin typeface="Helvetica Neue"/>
                <a:cs typeface="Helvetica Neue"/>
              </a:rPr>
              <a:t>nutraceutical</a:t>
            </a:r>
            <a:r>
              <a:rPr lang="en-US" dirty="0">
                <a:latin typeface="Helvetica Neue"/>
                <a:cs typeface="Helvetica Neue"/>
              </a:rPr>
              <a:t> </a:t>
            </a:r>
            <a:r>
              <a:rPr lang="en-US" dirty="0" smtClean="0">
                <a:latin typeface="Helvetica Neue"/>
                <a:cs typeface="Helvetica Neue"/>
              </a:rPr>
              <a:t>featuring </a:t>
            </a:r>
            <a:r>
              <a:rPr lang="en-US" dirty="0">
                <a:latin typeface="Helvetica Neue"/>
                <a:cs typeface="Helvetica Neue"/>
              </a:rPr>
              <a:t>Wild Alaskan </a:t>
            </a:r>
            <a:r>
              <a:rPr lang="en-US" dirty="0" smtClean="0">
                <a:latin typeface="Helvetica Neue"/>
                <a:cs typeface="Helvetica Neue"/>
              </a:rPr>
              <a:t>Blueberries </a:t>
            </a:r>
            <a:r>
              <a:rPr lang="en-US" dirty="0">
                <a:latin typeface="Helvetica Neue"/>
                <a:cs typeface="Helvetica Neue"/>
              </a:rPr>
              <a:t>and </a:t>
            </a:r>
            <a:r>
              <a:rPr lang="en-US" dirty="0" smtClean="0">
                <a:latin typeface="Helvetica Neue"/>
                <a:cs typeface="Helvetica Neue"/>
              </a:rPr>
              <a:t>twenty-two additional </a:t>
            </a:r>
            <a:r>
              <a:rPr lang="en-US" dirty="0" err="1" smtClean="0">
                <a:latin typeface="Helvetica Neue"/>
                <a:cs typeface="Helvetica Neue"/>
              </a:rPr>
              <a:t>Superfoods</a:t>
            </a:r>
            <a:endParaRPr lang="en-US" dirty="0" smtClean="0">
              <a:latin typeface="Helvetica Neue"/>
              <a:cs typeface="Helvetica Neue"/>
            </a:endParaRPr>
          </a:p>
          <a:p>
            <a:endParaRPr lang="en-US" dirty="0">
              <a:latin typeface="Helvetica Neue"/>
              <a:cs typeface="Helvetica Neue"/>
            </a:endParaRPr>
          </a:p>
          <a:p>
            <a:r>
              <a:rPr lang="en-US" dirty="0">
                <a:solidFill>
                  <a:srgbClr val="00BCFF"/>
                </a:solidFill>
              </a:rPr>
              <a:t>KYÄNI </a:t>
            </a:r>
            <a:r>
              <a:rPr lang="en-US" dirty="0" smtClean="0">
                <a:solidFill>
                  <a:srgbClr val="00BCFF"/>
                </a:solidFill>
              </a:rPr>
              <a:t>SUNSET </a:t>
            </a:r>
            <a:r>
              <a:rPr lang="en-US" dirty="0" smtClean="0">
                <a:latin typeface="Helvetica Neue"/>
                <a:cs typeface="Helvetica Neue"/>
              </a:rPr>
              <a:t>A </a:t>
            </a:r>
            <a:r>
              <a:rPr lang="en-US" dirty="0">
                <a:latin typeface="Helvetica Neue"/>
                <a:cs typeface="Helvetica Neue"/>
              </a:rPr>
              <a:t>perfect combination of tocotrienols (the most impactful form of vitamin E</a:t>
            </a:r>
            <a:r>
              <a:rPr lang="en-US" dirty="0" smtClean="0">
                <a:latin typeface="Helvetica Neue"/>
                <a:cs typeface="Helvetica Neue"/>
              </a:rPr>
              <a:t>), Omega­3, Vitamin D, and Beta Carotene</a:t>
            </a:r>
          </a:p>
          <a:p>
            <a:endParaRPr lang="en-US" dirty="0">
              <a:latin typeface="Helvetica Neue"/>
              <a:cs typeface="Helvetica Neue"/>
            </a:endParaRPr>
          </a:p>
          <a:p>
            <a:r>
              <a:rPr lang="en-US" dirty="0">
                <a:solidFill>
                  <a:srgbClr val="00BCFF"/>
                </a:solidFill>
              </a:rPr>
              <a:t>KYÄNI </a:t>
            </a:r>
            <a:r>
              <a:rPr lang="en-US" dirty="0" smtClean="0">
                <a:solidFill>
                  <a:srgbClr val="00BCFF"/>
                </a:solidFill>
              </a:rPr>
              <a:t>NITROFX </a:t>
            </a:r>
            <a:r>
              <a:rPr lang="en-US" dirty="0" smtClean="0">
                <a:latin typeface="Helvetica Neue"/>
                <a:cs typeface="Helvetica Neue"/>
              </a:rPr>
              <a:t>A </a:t>
            </a:r>
            <a:r>
              <a:rPr lang="en-US" dirty="0">
                <a:latin typeface="Helvetica Neue"/>
                <a:cs typeface="Helvetica Neue"/>
              </a:rPr>
              <a:t>proprietary blend of Noni concentrate that has been proven to increase your body’s production of Nitric Oxide (NO) </a:t>
            </a:r>
          </a:p>
        </p:txBody>
      </p:sp>
    </p:spTree>
    <p:extLst>
      <p:ext uri="{BB962C8B-B14F-4D97-AF65-F5344CB8AC3E}">
        <p14:creationId xmlns:p14="http://schemas.microsoft.com/office/powerpoint/2010/main" val="208868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yani-NitroXtrem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597" y="1070850"/>
            <a:ext cx="2313999" cy="4648432"/>
          </a:xfrm>
          <a:prstGeom prst="rect">
            <a:avLst/>
          </a:prstGeom>
        </p:spPr>
      </p:pic>
      <p:sp>
        <p:nvSpPr>
          <p:cNvPr id="3" name="TextBox 2"/>
          <p:cNvSpPr txBox="1"/>
          <p:nvPr/>
        </p:nvSpPr>
        <p:spPr>
          <a:xfrm>
            <a:off x="879164" y="1257569"/>
            <a:ext cx="5479890" cy="1200321"/>
          </a:xfrm>
          <a:prstGeom prst="rect">
            <a:avLst/>
          </a:prstGeom>
          <a:noFill/>
        </p:spPr>
        <p:txBody>
          <a:bodyPr wrap="square" lIns="91432" tIns="45716" rIns="91432" bIns="45716" rtlCol="0">
            <a:spAutoFit/>
          </a:bodyPr>
          <a:lstStyle/>
          <a:p>
            <a:pPr algn="ctr"/>
            <a:r>
              <a:rPr lang="en-US" sz="3600" dirty="0" smtClean="0">
                <a:solidFill>
                  <a:srgbClr val="00BCFF"/>
                </a:solidFill>
                <a:latin typeface="+mj-lt"/>
                <a:cs typeface="Adobe Garamond Pro"/>
              </a:rPr>
              <a:t>KYANI NITRO </a:t>
            </a:r>
            <a:r>
              <a:rPr lang="en-US" sz="3600" dirty="0" smtClean="0">
                <a:solidFill>
                  <a:srgbClr val="00BCFF"/>
                </a:solidFill>
                <a:latin typeface="+mj-lt"/>
                <a:cs typeface="Adobe Garamond Pro"/>
              </a:rPr>
              <a:t>XTREME &amp; POWDER </a:t>
            </a:r>
            <a:r>
              <a:rPr lang="en-US" sz="3600" b="1" dirty="0" smtClean="0">
                <a:latin typeface="+mj-lt"/>
                <a:cs typeface="Adobe Garamond Pro"/>
              </a:rPr>
              <a:t> </a:t>
            </a:r>
            <a:endParaRPr lang="en-US" sz="3600" b="1" dirty="0">
              <a:latin typeface="+mj-lt"/>
              <a:cs typeface="Adobe Garamond Pro"/>
            </a:endParaRPr>
          </a:p>
        </p:txBody>
      </p:sp>
      <p:sp>
        <p:nvSpPr>
          <p:cNvPr id="2" name="TextBox 1"/>
          <p:cNvSpPr txBox="1"/>
          <p:nvPr/>
        </p:nvSpPr>
        <p:spPr>
          <a:xfrm>
            <a:off x="544244" y="2672552"/>
            <a:ext cx="6050668" cy="2862314"/>
          </a:xfrm>
          <a:prstGeom prst="rect">
            <a:avLst/>
          </a:prstGeom>
          <a:noFill/>
        </p:spPr>
        <p:txBody>
          <a:bodyPr wrap="square" lIns="91432" tIns="45716" rIns="91432" bIns="45716" rtlCol="0">
            <a:spAutoFit/>
          </a:bodyPr>
          <a:lstStyle/>
          <a:p>
            <a:endParaRPr lang="en-US" dirty="0">
              <a:latin typeface="Helvetica Neue"/>
              <a:cs typeface="Helvetica Neue"/>
            </a:endParaRPr>
          </a:p>
          <a:p>
            <a:pPr marL="285726" indent="-285726">
              <a:buFont typeface="Arial"/>
              <a:buChar char="•"/>
            </a:pPr>
            <a:r>
              <a:rPr lang="en-US" dirty="0">
                <a:latin typeface="Helvetica Neue"/>
                <a:cs typeface="Helvetica Neue"/>
              </a:rPr>
              <a:t>Nitric Oxide is known as the “Molecule of Life” </a:t>
            </a:r>
            <a:endParaRPr lang="en-US" dirty="0" smtClean="0">
              <a:latin typeface="Helvetica Neue"/>
              <a:cs typeface="Helvetica Neue"/>
            </a:endParaRPr>
          </a:p>
          <a:p>
            <a:pPr marL="285726" indent="-285726">
              <a:buFont typeface="Arial"/>
              <a:buChar char="•"/>
            </a:pPr>
            <a:endParaRPr lang="en-US" dirty="0">
              <a:latin typeface="Helvetica Neue"/>
              <a:cs typeface="Helvetica Neue"/>
            </a:endParaRPr>
          </a:p>
          <a:p>
            <a:pPr marL="285726" indent="-285726">
              <a:buFont typeface="Arial"/>
              <a:buChar char="•"/>
            </a:pPr>
            <a:r>
              <a:rPr lang="en-US" dirty="0">
                <a:latin typeface="Helvetica Neue"/>
                <a:cs typeface="Helvetica Neue"/>
              </a:rPr>
              <a:t>Backed by Nobel Prize Winning Research </a:t>
            </a:r>
            <a:endParaRPr lang="en-US" dirty="0" smtClean="0">
              <a:latin typeface="Helvetica Neue"/>
              <a:cs typeface="Helvetica Neue"/>
            </a:endParaRPr>
          </a:p>
          <a:p>
            <a:pPr marL="285726" indent="-285726">
              <a:buFont typeface="Arial"/>
              <a:buChar char="•"/>
            </a:pPr>
            <a:endParaRPr lang="en-US" dirty="0">
              <a:latin typeface="Helvetica Neue"/>
              <a:cs typeface="Helvetica Neue"/>
            </a:endParaRPr>
          </a:p>
          <a:p>
            <a:pPr marL="285726" indent="-285726">
              <a:buFont typeface="Arial"/>
              <a:buChar char="•"/>
            </a:pPr>
            <a:r>
              <a:rPr lang="en-US" dirty="0">
                <a:latin typeface="Helvetica Neue"/>
                <a:cs typeface="Helvetica Neue"/>
              </a:rPr>
              <a:t>Enhances the body’s production of Nitric Oxide </a:t>
            </a:r>
            <a:endParaRPr lang="en-US" dirty="0" smtClean="0">
              <a:latin typeface="Helvetica Neue"/>
              <a:cs typeface="Helvetica Neue"/>
            </a:endParaRPr>
          </a:p>
          <a:p>
            <a:pPr marL="285726" indent="-285726">
              <a:buFont typeface="Arial"/>
              <a:buChar char="•"/>
            </a:pPr>
            <a:endParaRPr lang="en-US" dirty="0">
              <a:latin typeface="Helvetica Neue"/>
              <a:cs typeface="Helvetica Neue"/>
            </a:endParaRPr>
          </a:p>
          <a:p>
            <a:pPr marL="285726" indent="-285726">
              <a:buFont typeface="Arial"/>
              <a:buChar char="•"/>
            </a:pPr>
            <a:r>
              <a:rPr lang="en-US" dirty="0">
                <a:latin typeface="Helvetica Neue"/>
                <a:cs typeface="Helvetica Neue"/>
              </a:rPr>
              <a:t>Over 120,000 studies and research papers support the use of Nitric Oxide </a:t>
            </a:r>
          </a:p>
          <a:p>
            <a:endParaRPr lang="en-US" dirty="0"/>
          </a:p>
        </p:txBody>
      </p:sp>
    </p:spTree>
    <p:extLst>
      <p:ext uri="{BB962C8B-B14F-4D97-AF65-F5344CB8AC3E}">
        <p14:creationId xmlns:p14="http://schemas.microsoft.com/office/powerpoint/2010/main" val="1150815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a:ea typeface="Helvetica"/>
        <a:cs typeface="Helvetica"/>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3570</TotalTime>
  <Words>571</Words>
  <Application>Microsoft Macintosh PowerPoint</Application>
  <PresentationFormat>On-screen Show (4:3)</PresentationFormat>
  <Paragraphs>166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2_Black</vt:lpstr>
      <vt:lpstr>  THE KYÄNI OPPORTUNITY  </vt:lpstr>
      <vt:lpstr>INSERT JOSH TYLER  VIDEO HERE https://vimeo.com/126060515</vt:lpstr>
      <vt:lpstr>       THE COMPANY    -  Launched in 2007   -  Founders with experience and vision   -  Unparalleled financial backing   -  Operating in over 40 countries </vt:lpstr>
      <vt:lpstr>PowerPoint Presentation</vt:lpstr>
      <vt:lpstr>PowerPoint Presentation</vt:lpstr>
      <vt:lpstr>PowerPoint Presentation</vt:lpstr>
      <vt:lpstr>INSERT PRODUCT VIDEO HERE  https://vimeo.com/136361362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KYÄNI OPPORTUNITY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Hawkins</dc:creator>
  <cp:lastModifiedBy>Michelle Hawkins</cp:lastModifiedBy>
  <cp:revision>42</cp:revision>
  <dcterms:created xsi:type="dcterms:W3CDTF">2013-04-25T20:29:01Z</dcterms:created>
  <dcterms:modified xsi:type="dcterms:W3CDTF">2015-11-13T03:39:28Z</dcterms:modified>
</cp:coreProperties>
</file>